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9" r:id="rId3"/>
    <p:sldId id="260" r:id="rId4"/>
    <p:sldId id="258" r:id="rId5"/>
    <p:sldId id="25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8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notesViewPr>
    <p:cSldViewPr snapToGrid="0">
      <p:cViewPr>
        <p:scale>
          <a:sx n="101" d="100"/>
          <a:sy n="101" d="100"/>
        </p:scale>
        <p:origin x="2381" y="-22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1A827-7670-4ACC-A257-2DE3CD267B48}" type="datetimeFigureOut">
              <a:rPr lang="en-AU" smtClean="0"/>
              <a:t>9/11/2020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E95D8-D91C-4F03-8AF5-D5A522E79054}" type="slidenum">
              <a:rPr lang="en-AU" smtClean="0"/>
              <a:t>‹#›</a:t>
            </a:fld>
            <a:endParaRPr lang="en-AU"/>
          </a:p>
        </p:txBody>
      </p:sp>
    </p:spTree>
    <p:extLst>
      <p:ext uri="{BB962C8B-B14F-4D97-AF65-F5344CB8AC3E}">
        <p14:creationId xmlns:p14="http://schemas.microsoft.com/office/powerpoint/2010/main" val="12671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300"/>
              </a:spcAft>
            </a:pPr>
            <a:r>
              <a:rPr lang="en-AU" sz="1800" dirty="0">
                <a:effectLst/>
                <a:latin typeface="Calibri" panose="020F0502020204030204" pitchFamily="34" charset="0"/>
                <a:ea typeface="Calibri" panose="020F0502020204030204" pitchFamily="34" charset="0"/>
              </a:rPr>
              <a:t>NAIDOC Week celebrations are held across Australia each July to celebrate the history, culture and achievements of Aboriginal and Torres Strait Islander peoples. NAIDOC is celebrated not only in Indigenous communities, but by Australians from all walks of life. The week is a great opportunity to participate in a range of activities and to support your local Aboriginal and Torres Strait Islander community.</a:t>
            </a:r>
            <a:endParaRPr lang="en-AU" sz="1800" dirty="0">
              <a:effectLs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204E95D8-D91C-4F03-8AF5-D5A522E79054}" type="slidenum">
              <a:rPr lang="en-AU" smtClean="0"/>
              <a:t>1</a:t>
            </a:fld>
            <a:endParaRPr lang="en-AU"/>
          </a:p>
        </p:txBody>
      </p:sp>
    </p:spTree>
    <p:extLst>
      <p:ext uri="{BB962C8B-B14F-4D97-AF65-F5344CB8AC3E}">
        <p14:creationId xmlns:p14="http://schemas.microsoft.com/office/powerpoint/2010/main" val="215638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300"/>
              </a:spcAft>
            </a:pPr>
            <a:r>
              <a:rPr lang="en-AU" sz="1200" b="1" i="1" dirty="0">
                <a:solidFill>
                  <a:srgbClr val="000000"/>
                </a:solidFill>
                <a:effectLst/>
                <a:latin typeface="Calibri" panose="020F0502020204030204" pitchFamily="34" charset="0"/>
                <a:ea typeface="Calibri" panose="020F0502020204030204" pitchFamily="34" charset="0"/>
              </a:rPr>
              <a:t>Always Was, Always Will Be </a:t>
            </a:r>
            <a:r>
              <a:rPr lang="en-AU" sz="1200" i="1" dirty="0">
                <a:solidFill>
                  <a:srgbClr val="000000"/>
                </a:solidFill>
                <a:effectLst/>
                <a:latin typeface="Calibri" panose="020F0502020204030204" pitchFamily="34" charset="0"/>
                <a:ea typeface="Calibri" panose="020F0502020204030204" pitchFamily="34" charset="0"/>
              </a:rPr>
              <a:t>is the theme for this year and it</a:t>
            </a:r>
            <a:r>
              <a:rPr lang="en-AU" sz="1200" dirty="0">
                <a:solidFill>
                  <a:srgbClr val="000000"/>
                </a:solidFill>
                <a:effectLst/>
                <a:latin typeface="Calibri" panose="020F0502020204030204" pitchFamily="34" charset="0"/>
                <a:ea typeface="Calibri" panose="020F0502020204030204" pitchFamily="34" charset="0"/>
              </a:rPr>
              <a:t> recognises that First Nations people have occupied and cared for this continent for over 65,000 years. </a:t>
            </a:r>
          </a:p>
          <a:p>
            <a:pPr fontAlgn="base">
              <a:lnSpc>
                <a:spcPct val="107000"/>
              </a:lnSpc>
              <a:spcAft>
                <a:spcPts val="300"/>
              </a:spcAft>
            </a:pPr>
            <a:endParaRPr lang="en-AU" dirty="0">
              <a:solidFill>
                <a:srgbClr val="000000"/>
              </a:solidFill>
              <a:latin typeface="Calibri" panose="020F0502020204030204" pitchFamily="34" charset="0"/>
              <a:ea typeface="Calibri" panose="020F0502020204030204" pitchFamily="34" charset="0"/>
            </a:endParaRPr>
          </a:p>
          <a:p>
            <a:pPr fontAlgn="base">
              <a:lnSpc>
                <a:spcPct val="107000"/>
              </a:lnSpc>
              <a:spcAft>
                <a:spcPts val="300"/>
              </a:spcAft>
            </a:pPr>
            <a:r>
              <a:rPr lang="en-AU" sz="1200" dirty="0">
                <a:solidFill>
                  <a:srgbClr val="000000"/>
                </a:solidFill>
                <a:effectLst/>
                <a:latin typeface="Calibri" panose="020F0502020204030204" pitchFamily="34" charset="0"/>
                <a:ea typeface="Calibri" panose="020F0502020204030204" pitchFamily="34" charset="0"/>
              </a:rPr>
              <a:t>Imagine God’s presence here with our First nations people prior to white settlement.</a:t>
            </a:r>
          </a:p>
          <a:p>
            <a:pPr fontAlgn="base">
              <a:lnSpc>
                <a:spcPct val="107000"/>
              </a:lnSpc>
              <a:spcAft>
                <a:spcPts val="300"/>
              </a:spcAft>
            </a:pPr>
            <a:endParaRPr lang="en-AU"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04E95D8-D91C-4F03-8AF5-D5A522E79054}" type="slidenum">
              <a:rPr lang="en-AU" smtClean="0"/>
              <a:t>2</a:t>
            </a:fld>
            <a:endParaRPr lang="en-AU"/>
          </a:p>
        </p:txBody>
      </p:sp>
    </p:spTree>
    <p:extLst>
      <p:ext uri="{BB962C8B-B14F-4D97-AF65-F5344CB8AC3E}">
        <p14:creationId xmlns:p14="http://schemas.microsoft.com/office/powerpoint/2010/main" val="149101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04E95D8-D91C-4F03-8AF5-D5A522E79054}" type="slidenum">
              <a:rPr lang="en-AU" smtClean="0"/>
              <a:t>3</a:t>
            </a:fld>
            <a:endParaRPr lang="en-AU"/>
          </a:p>
        </p:txBody>
      </p:sp>
    </p:spTree>
    <p:extLst>
      <p:ext uri="{BB962C8B-B14F-4D97-AF65-F5344CB8AC3E}">
        <p14:creationId xmlns:p14="http://schemas.microsoft.com/office/powerpoint/2010/main" val="2828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300"/>
              </a:spcAft>
            </a:pPr>
            <a:r>
              <a:rPr lang="en-AU" sz="1000" b="1" kern="1800" cap="all" spc="100" dirty="0">
                <a:effectLst/>
                <a:latin typeface="Calibri" panose="020F0502020204030204" pitchFamily="34" charset="0"/>
                <a:ea typeface="Times New Roman" panose="02020603050405020304" pitchFamily="18" charset="0"/>
              </a:rPr>
              <a:t>GOD HAS ALWAYS BEEN HERE! </a:t>
            </a:r>
            <a:r>
              <a:rPr lang="en-AU" sz="1000" i="1" dirty="0">
                <a:effectLst/>
                <a:latin typeface="Calibri" panose="020F0502020204030204" pitchFamily="34" charset="0"/>
                <a:ea typeface="Times New Roman" panose="02020603050405020304" pitchFamily="18" charset="0"/>
              </a:rPr>
              <a:t>by Malcolm </a:t>
            </a:r>
            <a:r>
              <a:rPr lang="en-AU" sz="1000" i="1" dirty="0" err="1">
                <a:effectLst/>
                <a:latin typeface="Calibri" panose="020F0502020204030204" pitchFamily="34" charset="0"/>
                <a:ea typeface="Times New Roman" panose="02020603050405020304" pitchFamily="18" charset="0"/>
              </a:rPr>
              <a:t>Wilcocks</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“Your mob (Lutheran Missionaries) did not bring God to our country”. Mavis </a:t>
            </a:r>
            <a:r>
              <a:rPr lang="en-AU" sz="1000" dirty="0" err="1">
                <a:effectLst/>
                <a:latin typeface="Calibri" panose="020F0502020204030204" pitchFamily="34" charset="0"/>
                <a:ea typeface="Times New Roman" panose="02020603050405020304" pitchFamily="18" charset="0"/>
              </a:rPr>
              <a:t>Malbunka</a:t>
            </a:r>
            <a:r>
              <a:rPr lang="en-AU" sz="1000" dirty="0">
                <a:effectLst/>
                <a:latin typeface="Calibri" panose="020F0502020204030204" pitchFamily="34" charset="0"/>
                <a:ea typeface="Times New Roman" panose="02020603050405020304" pitchFamily="18" charset="0"/>
              </a:rPr>
              <a:t> was one of the first Western </a:t>
            </a:r>
            <a:r>
              <a:rPr lang="en-AU" sz="1000" dirty="0" err="1">
                <a:effectLst/>
                <a:latin typeface="Calibri" panose="020F0502020204030204" pitchFamily="34" charset="0"/>
                <a:ea typeface="Times New Roman" panose="02020603050405020304" pitchFamily="18" charset="0"/>
              </a:rPr>
              <a:t>Arrarnta</a:t>
            </a:r>
            <a:r>
              <a:rPr lang="en-AU" sz="1000" dirty="0">
                <a:effectLst/>
                <a:latin typeface="Calibri" panose="020F0502020204030204" pitchFamily="34" charset="0"/>
                <a:ea typeface="Times New Roman" panose="02020603050405020304" pitchFamily="18" charset="0"/>
              </a:rPr>
              <a:t> women I got to know when I moved to </a:t>
            </a:r>
            <a:r>
              <a:rPr lang="en-AU" sz="1000" dirty="0" err="1">
                <a:effectLst/>
                <a:latin typeface="Calibri" panose="020F0502020204030204" pitchFamily="34" charset="0"/>
                <a:ea typeface="Times New Roman" panose="02020603050405020304" pitchFamily="18" charset="0"/>
              </a:rPr>
              <a:t>Ntaria</a:t>
            </a:r>
            <a:r>
              <a:rPr lang="en-AU" sz="1000" dirty="0">
                <a:effectLst/>
                <a:latin typeface="Calibri" panose="020F0502020204030204" pitchFamily="34" charset="0"/>
                <a:ea typeface="Times New Roman" panose="02020603050405020304" pitchFamily="18" charset="0"/>
              </a:rPr>
              <a:t> (Hermannsburg) in 2008. She was one of the leading women in the Bethlehem Lutheran congregation as well as being an authoritative voice in the community.</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“God has always been here”, she continued, “He made this country, made us </a:t>
            </a:r>
            <a:r>
              <a:rPr lang="en-AU" sz="1000" dirty="0" err="1">
                <a:effectLst/>
                <a:latin typeface="Calibri" panose="020F0502020204030204" pitchFamily="34" charset="0"/>
                <a:ea typeface="Times New Roman" panose="02020603050405020304" pitchFamily="18" charset="0"/>
              </a:rPr>
              <a:t>Arrarnta</a:t>
            </a:r>
            <a:r>
              <a:rPr lang="en-AU" sz="1000" dirty="0">
                <a:effectLst/>
                <a:latin typeface="Calibri" panose="020F0502020204030204" pitchFamily="34" charset="0"/>
                <a:ea typeface="Times New Roman" panose="02020603050405020304" pitchFamily="18" charset="0"/>
              </a:rPr>
              <a:t> people to look after the country. He’s been looking after us all the time. What your mob did was bring us the story of Jesus. That has been good for us.”</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800"/>
              </a:spcAft>
            </a:pPr>
            <a:r>
              <a:rPr lang="en-AU" sz="1000" dirty="0">
                <a:effectLst/>
                <a:latin typeface="Calibri" panose="020F0502020204030204" pitchFamily="34" charset="0"/>
                <a:ea typeface="Times New Roman" panose="02020603050405020304" pitchFamily="18" charset="0"/>
              </a:rPr>
              <a:t>One time I visited Mavis and her husband, Hermann at their home at </a:t>
            </a:r>
            <a:r>
              <a:rPr lang="en-AU" sz="1000" dirty="0" err="1">
                <a:effectLst/>
                <a:latin typeface="Calibri" panose="020F0502020204030204" pitchFamily="34" charset="0"/>
                <a:ea typeface="Times New Roman" panose="02020603050405020304" pitchFamily="18" charset="0"/>
              </a:rPr>
              <a:t>Ipolera</a:t>
            </a:r>
            <a:r>
              <a:rPr lang="en-AU" sz="1000" dirty="0">
                <a:effectLst/>
                <a:latin typeface="Calibri" panose="020F0502020204030204" pitchFamily="34" charset="0"/>
                <a:ea typeface="Times New Roman" panose="02020603050405020304" pitchFamily="18" charset="0"/>
              </a:rPr>
              <a:t>, close to </a:t>
            </a:r>
            <a:r>
              <a:rPr lang="en-AU" sz="1000" dirty="0" err="1">
                <a:effectLst/>
                <a:latin typeface="Calibri" panose="020F0502020204030204" pitchFamily="34" charset="0"/>
                <a:ea typeface="Times New Roman" panose="02020603050405020304" pitchFamily="18" charset="0"/>
              </a:rPr>
              <a:t>Tnorala</a:t>
            </a:r>
            <a:r>
              <a:rPr lang="en-AU" sz="1000" dirty="0">
                <a:effectLst/>
                <a:latin typeface="Calibri" panose="020F0502020204030204" pitchFamily="34" charset="0"/>
                <a:ea typeface="Times New Roman" panose="02020603050405020304" pitchFamily="18" charset="0"/>
              </a:rPr>
              <a:t> (a meteorite crater also known as Gosse’s Bluff). She explained that she and Hermann were traditional owners or custodians of the country about, 1212kms</a:t>
            </a:r>
            <a:r>
              <a:rPr lang="en-AU" sz="1000" baseline="30000" dirty="0">
                <a:effectLst/>
                <a:latin typeface="Calibri" panose="020F0502020204030204" pitchFamily="34" charset="0"/>
                <a:ea typeface="Times New Roman" panose="02020603050405020304" pitchFamily="18" charset="0"/>
              </a:rPr>
              <a:t>2 </a:t>
            </a:r>
            <a:r>
              <a:rPr lang="en-AU" sz="1000" dirty="0">
                <a:effectLst/>
                <a:latin typeface="Calibri" panose="020F0502020204030204" pitchFamily="34" charset="0"/>
                <a:ea typeface="Times New Roman" panose="02020603050405020304" pitchFamily="18" charset="0"/>
              </a:rPr>
              <a:t>in all, including </a:t>
            </a:r>
            <a:r>
              <a:rPr lang="en-AU" sz="1000" dirty="0" err="1">
                <a:effectLst/>
                <a:latin typeface="Calibri" panose="020F0502020204030204" pitchFamily="34" charset="0"/>
                <a:ea typeface="Times New Roman" panose="02020603050405020304" pitchFamily="18" charset="0"/>
              </a:rPr>
              <a:t>Tnorala</a:t>
            </a:r>
            <a:r>
              <a:rPr lang="en-AU" sz="1000" dirty="0">
                <a:effectLst/>
                <a:latin typeface="Calibri" panose="020F0502020204030204" pitchFamily="34" charset="0"/>
                <a:ea typeface="Times New Roman" panose="02020603050405020304" pitchFamily="18" charset="0"/>
              </a:rPr>
              <a:t>.</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Hermann, she told me, was the custodian or caretaker of the land belonging to his family line. Like a park ranger, he could give permission for people to travel through the country. It was his role to make sure people knew where they could go to take water or food and also where not to go, such as sacred sites. His role was also to care for the plants and animals and the land itself. To help keep it healthy and abundant with food.</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Mavis herself held the role of caretaker (</a:t>
            </a:r>
            <a:r>
              <a:rPr lang="en-AU" sz="1000" dirty="0" err="1">
                <a:effectLst/>
                <a:latin typeface="Calibri" panose="020F0502020204030204" pitchFamily="34" charset="0"/>
                <a:ea typeface="Times New Roman" panose="02020603050405020304" pitchFamily="18" charset="0"/>
              </a:rPr>
              <a:t>kurturngula</a:t>
            </a:r>
            <a:r>
              <a:rPr lang="en-AU" sz="1000" dirty="0">
                <a:effectLst/>
                <a:latin typeface="Calibri" panose="020F0502020204030204" pitchFamily="34" charset="0"/>
                <a:ea typeface="Times New Roman" panose="02020603050405020304" pitchFamily="18" charset="0"/>
              </a:rPr>
              <a:t>) of the stories that belong to the land. These stories included many important matters. Like, how various physical aspects of the country were created (such as </a:t>
            </a:r>
            <a:r>
              <a:rPr lang="en-AU" sz="1000" dirty="0" err="1">
                <a:effectLst/>
                <a:latin typeface="Calibri" panose="020F0502020204030204" pitchFamily="34" charset="0"/>
                <a:ea typeface="Times New Roman" panose="02020603050405020304" pitchFamily="18" charset="0"/>
              </a:rPr>
              <a:t>Tnorala</a:t>
            </a:r>
            <a:r>
              <a:rPr lang="en-AU" sz="1000" dirty="0">
                <a:effectLst/>
                <a:latin typeface="Calibri" panose="020F0502020204030204" pitchFamily="34" charset="0"/>
                <a:ea typeface="Times New Roman" panose="02020603050405020304" pitchFamily="18" charset="0"/>
              </a:rPr>
              <a:t>), how to live together, where to find food and water, what not to eat, where not to go (</a:t>
            </a:r>
            <a:r>
              <a:rPr lang="en-AU" sz="1000" dirty="0" err="1">
                <a:effectLst/>
                <a:latin typeface="Calibri" panose="020F0502020204030204" pitchFamily="34" charset="0"/>
                <a:ea typeface="Times New Roman" panose="02020603050405020304" pitchFamily="18" charset="0"/>
              </a:rPr>
              <a:t>eg</a:t>
            </a:r>
            <a:r>
              <a:rPr lang="en-AU" sz="1000" dirty="0">
                <a:effectLst/>
                <a:latin typeface="Calibri" panose="020F0502020204030204" pitchFamily="34" charset="0"/>
                <a:ea typeface="Times New Roman" panose="02020603050405020304" pitchFamily="18" charset="0"/>
              </a:rPr>
              <a:t> sacred sites), etc.  It is her role to make sure she passes on all the stories, word perfect, to her children and grand-children so they will be able to learn from the stories, keep the stories and pass them on exactly as they had heard them.</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She then went on to tell me that as Christians we all have the responsibility to be a </a:t>
            </a:r>
            <a:r>
              <a:rPr lang="en-AU" sz="1000" dirty="0" err="1">
                <a:effectLst/>
                <a:latin typeface="Calibri" panose="020F0502020204030204" pitchFamily="34" charset="0"/>
                <a:ea typeface="Times New Roman" panose="02020603050405020304" pitchFamily="18" charset="0"/>
              </a:rPr>
              <a:t>kurturngula</a:t>
            </a:r>
            <a:r>
              <a:rPr lang="en-AU" sz="1000" dirty="0">
                <a:effectLst/>
                <a:latin typeface="Calibri" panose="020F0502020204030204" pitchFamily="34" charset="0"/>
                <a:ea typeface="Times New Roman" panose="02020603050405020304" pitchFamily="18" charset="0"/>
              </a:rPr>
              <a:t> (caretaker) of the Bible stories. These stories have life in them. So, if we don’t learn the stories and pass them on properly (fully and truthfully) to our children and grandchildren, then not only do the stories start to die, but our children may also perish.</a:t>
            </a:r>
            <a:endParaRPr lang="en-AU" sz="1000" dirty="0">
              <a:effectLst/>
              <a:latin typeface="Arial" panose="020B0604020202020204" pitchFamily="34" charset="0"/>
              <a:ea typeface="Calibri" panose="020F0502020204030204" pitchFamily="34" charset="0"/>
            </a:endParaRPr>
          </a:p>
          <a:p>
            <a:pPr fontAlgn="base">
              <a:lnSpc>
                <a:spcPct val="107000"/>
              </a:lnSpc>
              <a:spcAft>
                <a:spcPts val="1500"/>
              </a:spcAft>
            </a:pPr>
            <a:r>
              <a:rPr lang="en-AU" sz="1000" dirty="0">
                <a:effectLst/>
                <a:latin typeface="Calibri" panose="020F0502020204030204" pitchFamily="34" charset="0"/>
                <a:ea typeface="Times New Roman" panose="02020603050405020304" pitchFamily="18" charset="0"/>
              </a:rPr>
              <a:t>So, Mavis takes her role as </a:t>
            </a:r>
            <a:r>
              <a:rPr lang="en-AU" sz="1000" dirty="0" err="1">
                <a:effectLst/>
                <a:latin typeface="Calibri" panose="020F0502020204030204" pitchFamily="34" charset="0"/>
                <a:ea typeface="Times New Roman" panose="02020603050405020304" pitchFamily="18" charset="0"/>
              </a:rPr>
              <a:t>kurturngula</a:t>
            </a:r>
            <a:r>
              <a:rPr lang="en-AU" sz="1000" dirty="0">
                <a:effectLst/>
                <a:latin typeface="Calibri" panose="020F0502020204030204" pitchFamily="34" charset="0"/>
                <a:ea typeface="Times New Roman" panose="02020603050405020304" pitchFamily="18" charset="0"/>
              </a:rPr>
              <a:t> very seriously. Making the most of every opportunity to tell the traditional stories and Christian stories so her children won’t forget the past and will always have a future knowing the life and love of God.</a:t>
            </a:r>
            <a:endParaRPr lang="en-AU" sz="1000" dirty="0">
              <a:effectLst/>
              <a:latin typeface="Arial" panose="020B0604020202020204" pitchFamily="34" charset="0"/>
              <a:ea typeface="Calibri" panose="020F0502020204030204" pitchFamily="34" charset="0"/>
            </a:endParaRPr>
          </a:p>
          <a:p>
            <a:pPr algn="r" fontAlgn="base">
              <a:lnSpc>
                <a:spcPct val="107000"/>
              </a:lnSpc>
              <a:spcAft>
                <a:spcPts val="800"/>
              </a:spcAft>
            </a:pPr>
            <a:r>
              <a:rPr lang="en-AU" sz="1000" b="1" i="1" dirty="0">
                <a:effectLst/>
                <a:latin typeface="Calibri" panose="020F0502020204030204" pitchFamily="34" charset="0"/>
                <a:ea typeface="Times New Roman" panose="02020603050405020304" pitchFamily="18" charset="0"/>
              </a:rPr>
              <a:t>Love the Lord your God with all your heart and with all your soul and with all your strength. </a:t>
            </a:r>
            <a:r>
              <a:rPr lang="en-AU" sz="1000" b="1" i="1" baseline="30000" dirty="0">
                <a:effectLst/>
                <a:latin typeface="Calibri" panose="020F0502020204030204" pitchFamily="34" charset="0"/>
                <a:ea typeface="Times New Roman" panose="02020603050405020304" pitchFamily="18" charset="0"/>
              </a:rPr>
              <a:t> </a:t>
            </a:r>
            <a:r>
              <a:rPr lang="en-AU" sz="1000" b="1" i="1" dirty="0">
                <a:effectLst/>
                <a:latin typeface="Calibri" panose="020F0502020204030204" pitchFamily="34" charset="0"/>
                <a:ea typeface="Times New Roman" panose="02020603050405020304" pitchFamily="18" charset="0"/>
              </a:rPr>
              <a:t>These commandments that I give you today are to be on your</a:t>
            </a:r>
            <a:br>
              <a:rPr lang="en-AU" sz="1000" b="1" i="1" dirty="0">
                <a:effectLst/>
                <a:latin typeface="Calibri" panose="020F0502020204030204" pitchFamily="34" charset="0"/>
                <a:ea typeface="Times New Roman" panose="02020603050405020304" pitchFamily="18" charset="0"/>
              </a:rPr>
            </a:br>
            <a:r>
              <a:rPr lang="en-AU" sz="1000" b="1" i="1" dirty="0">
                <a:effectLst/>
                <a:latin typeface="Calibri" panose="020F0502020204030204" pitchFamily="34" charset="0"/>
                <a:ea typeface="Times New Roman" panose="02020603050405020304" pitchFamily="18" charset="0"/>
              </a:rPr>
              <a:t>hearts. </a:t>
            </a:r>
            <a:r>
              <a:rPr lang="en-AU" sz="1000" b="1" i="1" baseline="30000" dirty="0">
                <a:effectLst/>
                <a:latin typeface="Calibri" panose="020F0502020204030204" pitchFamily="34" charset="0"/>
                <a:ea typeface="Times New Roman" panose="02020603050405020304" pitchFamily="18" charset="0"/>
              </a:rPr>
              <a:t> </a:t>
            </a:r>
            <a:r>
              <a:rPr lang="en-AU" sz="1000" b="1" i="1" dirty="0">
                <a:effectLst/>
                <a:latin typeface="Calibri" panose="020F0502020204030204" pitchFamily="34" charset="0"/>
                <a:ea typeface="Times New Roman" panose="02020603050405020304" pitchFamily="18" charset="0"/>
              </a:rPr>
              <a:t>Impress them on your children. Talk about them when you sit at home and when you walk along the road, when you lie down and when you get up.</a:t>
            </a:r>
            <a:br>
              <a:rPr lang="en-AU" sz="1000" b="1" i="1" dirty="0">
                <a:effectLst/>
                <a:latin typeface="Calibri" panose="020F0502020204030204" pitchFamily="34" charset="0"/>
                <a:ea typeface="Times New Roman" panose="02020603050405020304" pitchFamily="18" charset="0"/>
              </a:rPr>
            </a:br>
            <a:r>
              <a:rPr lang="en-AU" sz="1000" i="1" dirty="0">
                <a:effectLst/>
                <a:latin typeface="Calibri" panose="020F0502020204030204" pitchFamily="34" charset="0"/>
                <a:ea typeface="Times New Roman" panose="02020603050405020304" pitchFamily="18" charset="0"/>
              </a:rPr>
              <a:t>Deuteronomy 6:5-7 (NIV)</a:t>
            </a:r>
            <a:endParaRPr lang="en-AU" sz="1000" dirty="0">
              <a:effectLst/>
              <a:latin typeface="Arial" panose="020B0604020202020204" pitchFamily="34" charset="0"/>
              <a:ea typeface="Calibri" panose="020F0502020204030204" pitchFamily="34" charset="0"/>
            </a:endParaRPr>
          </a:p>
          <a:p>
            <a:pPr>
              <a:lnSpc>
                <a:spcPct val="107000"/>
              </a:lnSpc>
              <a:spcAft>
                <a:spcPts val="800"/>
              </a:spcAft>
            </a:pPr>
            <a:r>
              <a:rPr lang="en-AU" sz="1000" dirty="0">
                <a:effectLst/>
                <a:latin typeface="Calibri" panose="020F0502020204030204" pitchFamily="34" charset="0"/>
                <a:ea typeface="Calibri" panose="020F0502020204030204" pitchFamily="34" charset="0"/>
              </a:rPr>
              <a:t> </a:t>
            </a:r>
            <a:endParaRPr lang="en-AU" sz="1000" dirty="0">
              <a:effectLst/>
              <a:latin typeface="Arial" panose="020B0604020202020204" pitchFamily="34" charset="0"/>
              <a:ea typeface="Calibri" panose="020F0502020204030204" pitchFamily="34" charset="0"/>
            </a:endParaRPr>
          </a:p>
          <a:p>
            <a:endParaRPr lang="en-AU" sz="1000" dirty="0"/>
          </a:p>
        </p:txBody>
      </p:sp>
      <p:sp>
        <p:nvSpPr>
          <p:cNvPr id="4" name="Slide Number Placeholder 3"/>
          <p:cNvSpPr>
            <a:spLocks noGrp="1"/>
          </p:cNvSpPr>
          <p:nvPr>
            <p:ph type="sldNum" sz="quarter" idx="5"/>
          </p:nvPr>
        </p:nvSpPr>
        <p:spPr/>
        <p:txBody>
          <a:bodyPr/>
          <a:lstStyle/>
          <a:p>
            <a:fld id="{204E95D8-D91C-4F03-8AF5-D5A522E79054}" type="slidenum">
              <a:rPr lang="en-AU" smtClean="0"/>
              <a:t>4</a:t>
            </a:fld>
            <a:endParaRPr lang="en-AU"/>
          </a:p>
        </p:txBody>
      </p:sp>
    </p:spTree>
    <p:extLst>
      <p:ext uri="{BB962C8B-B14F-4D97-AF65-F5344CB8AC3E}">
        <p14:creationId xmlns:p14="http://schemas.microsoft.com/office/powerpoint/2010/main" val="40674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04E95D8-D91C-4F03-8AF5-D5A522E79054}" type="slidenum">
              <a:rPr lang="en-AU" smtClean="0"/>
              <a:t>5</a:t>
            </a:fld>
            <a:endParaRPr lang="en-AU"/>
          </a:p>
        </p:txBody>
      </p:sp>
    </p:spTree>
    <p:extLst>
      <p:ext uri="{BB962C8B-B14F-4D97-AF65-F5344CB8AC3E}">
        <p14:creationId xmlns:p14="http://schemas.microsoft.com/office/powerpoint/2010/main" val="421325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1A2D1-A971-4002-814C-90821FA2EB8E}" type="datetimeFigureOut">
              <a:rPr lang="en-AU" smtClean="0"/>
              <a:t>9/11/2020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31D284-5AE7-4B1E-955A-EEC3AE2B6E6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1A2D1-A971-4002-814C-90821FA2EB8E}" type="datetimeFigureOut">
              <a:rPr lang="en-AU" smtClean="0"/>
              <a:t>9/11/2020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146503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1A2D1-A971-4002-814C-90821FA2EB8E}" type="datetimeFigureOut">
              <a:rPr lang="en-AU" smtClean="0"/>
              <a:t>9/11/2020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54329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1A2D1-A971-4002-814C-90821FA2EB8E}" type="datetimeFigureOut">
              <a:rPr lang="en-AU" smtClean="0"/>
              <a:t>9/11/2020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108092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1A2D1-A971-4002-814C-90821FA2EB8E}" type="datetimeFigureOut">
              <a:rPr lang="en-AU" smtClean="0"/>
              <a:t>9/11/2020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31D284-5AE7-4B1E-955A-EEC3AE2B6E6C}"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3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1A2D1-A971-4002-814C-90821FA2EB8E}" type="datetimeFigureOut">
              <a:rPr lang="en-AU" smtClean="0"/>
              <a:t>9/11/2020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92044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1A2D1-A971-4002-814C-90821FA2EB8E}" type="datetimeFigureOut">
              <a:rPr lang="en-AU" smtClean="0"/>
              <a:t>9/11/2020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314042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1A2D1-A971-4002-814C-90821FA2EB8E}" type="datetimeFigureOut">
              <a:rPr lang="en-AU" smtClean="0"/>
              <a:t>9/11/2020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284659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11A2D1-A971-4002-814C-90821FA2EB8E}" type="datetimeFigureOut">
              <a:rPr lang="en-AU" smtClean="0"/>
              <a:t>9/11/2020</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218199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11A2D1-A971-4002-814C-90821FA2EB8E}" type="datetimeFigureOut">
              <a:rPr lang="en-AU" smtClean="0"/>
              <a:t>9/11/2020</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31D284-5AE7-4B1E-955A-EEC3AE2B6E6C}" type="slidenum">
              <a:rPr lang="en-AU" smtClean="0"/>
              <a:t>‹#›</a:t>
            </a:fld>
            <a:endParaRPr lang="en-AU"/>
          </a:p>
        </p:txBody>
      </p:sp>
    </p:spTree>
    <p:extLst>
      <p:ext uri="{BB962C8B-B14F-4D97-AF65-F5344CB8AC3E}">
        <p14:creationId xmlns:p14="http://schemas.microsoft.com/office/powerpoint/2010/main" val="44438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11A2D1-A971-4002-814C-90821FA2EB8E}" type="datetimeFigureOut">
              <a:rPr lang="en-AU" smtClean="0"/>
              <a:t>9/11/2020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31D284-5AE7-4B1E-955A-EEC3AE2B6E6C}" type="slidenum">
              <a:rPr lang="en-AU" smtClean="0"/>
              <a:t>‹#›</a:t>
            </a:fld>
            <a:endParaRPr lang="en-AU"/>
          </a:p>
        </p:txBody>
      </p:sp>
    </p:spTree>
    <p:extLst>
      <p:ext uri="{BB962C8B-B14F-4D97-AF65-F5344CB8AC3E}">
        <p14:creationId xmlns:p14="http://schemas.microsoft.com/office/powerpoint/2010/main" val="230982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11A2D1-A971-4002-814C-90821FA2EB8E}" type="datetimeFigureOut">
              <a:rPr lang="en-AU" smtClean="0"/>
              <a:t>9/11/2020</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31D284-5AE7-4B1E-955A-EEC3AE2B6E6C}"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0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incredible things to do | Kakadu National Park | Explore Kakadu">
            <a:extLst>
              <a:ext uri="{FF2B5EF4-FFF2-40B4-BE49-F238E27FC236}">
                <a16:creationId xmlns:a16="http://schemas.microsoft.com/office/drawing/2014/main" id="{82AE4112-5E3C-4AD8-85C2-30E91F2B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0CF6E7-85A4-4A4D-9113-84ECB02569C0}"/>
              </a:ext>
            </a:extLst>
          </p:cNvPr>
          <p:cNvSpPr>
            <a:spLocks noGrp="1"/>
          </p:cNvSpPr>
          <p:nvPr>
            <p:ph type="ctrTitle"/>
          </p:nvPr>
        </p:nvSpPr>
        <p:spPr>
          <a:xfrm>
            <a:off x="382905" y="844677"/>
            <a:ext cx="10058400" cy="3566160"/>
          </a:xfrm>
        </p:spPr>
        <p:txBody>
          <a:bodyPr>
            <a:normAutofit/>
          </a:bodyPr>
          <a:lstStyle/>
          <a:p>
            <a:r>
              <a:rPr lang="en-AU" sz="5400" b="1" dirty="0">
                <a:solidFill>
                  <a:schemeClr val="bg1"/>
                </a:solidFill>
              </a:rPr>
              <a:t>NAIDOC week</a:t>
            </a:r>
          </a:p>
        </p:txBody>
      </p:sp>
      <p:sp>
        <p:nvSpPr>
          <p:cNvPr id="3" name="Subtitle 2">
            <a:extLst>
              <a:ext uri="{FF2B5EF4-FFF2-40B4-BE49-F238E27FC236}">
                <a16:creationId xmlns:a16="http://schemas.microsoft.com/office/drawing/2014/main" id="{D776090B-DBA0-4CB4-9935-A0A08F877BEA}"/>
              </a:ext>
            </a:extLst>
          </p:cNvPr>
          <p:cNvSpPr>
            <a:spLocks noGrp="1"/>
          </p:cNvSpPr>
          <p:nvPr>
            <p:ph type="subTitle" idx="1"/>
          </p:nvPr>
        </p:nvSpPr>
        <p:spPr>
          <a:xfrm>
            <a:off x="6959313" y="4684014"/>
            <a:ext cx="4946360" cy="1143000"/>
          </a:xfrm>
        </p:spPr>
        <p:txBody>
          <a:bodyPr/>
          <a:lstStyle/>
          <a:p>
            <a:r>
              <a:rPr lang="en-AU" b="1" dirty="0">
                <a:solidFill>
                  <a:schemeClr val="bg1"/>
                </a:solidFill>
              </a:rPr>
              <a:t>Always was, always will be</a:t>
            </a:r>
          </a:p>
        </p:txBody>
      </p:sp>
    </p:spTree>
    <p:extLst>
      <p:ext uri="{BB962C8B-B14F-4D97-AF65-F5344CB8AC3E}">
        <p14:creationId xmlns:p14="http://schemas.microsoft.com/office/powerpoint/2010/main" val="120832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4340-5B1C-4F88-9BFF-D48A56F9485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E396D37E-8A5A-4B65-9836-13C0E72D4802}"/>
              </a:ext>
            </a:extLst>
          </p:cNvPr>
          <p:cNvSpPr>
            <a:spLocks noGrp="1"/>
          </p:cNvSpPr>
          <p:nvPr>
            <p:ph idx="1"/>
          </p:nvPr>
        </p:nvSpPr>
        <p:spPr/>
        <p:txBody>
          <a:bodyPr/>
          <a:lstStyle/>
          <a:p>
            <a:endParaRPr lang="en-AU"/>
          </a:p>
        </p:txBody>
      </p:sp>
      <p:pic>
        <p:nvPicPr>
          <p:cNvPr id="3076" name="Picture 4" descr="Australia's top 5 waterfalls and swimming holes | Out &amp; About with Kids">
            <a:extLst>
              <a:ext uri="{FF2B5EF4-FFF2-40B4-BE49-F238E27FC236}">
                <a16:creationId xmlns:a16="http://schemas.microsoft.com/office/drawing/2014/main" id="{926EE9B8-C178-4D68-A8DF-1B4A5C1F2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6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098" name="Picture 2" descr="Postcard from the Outback – XPLORE – Out &amp; About">
            <a:extLst>
              <a:ext uri="{FF2B5EF4-FFF2-40B4-BE49-F238E27FC236}">
                <a16:creationId xmlns:a16="http://schemas.microsoft.com/office/drawing/2014/main" id="{B6DC1942-BF5A-490C-977D-9DAE1863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5999" cy="38241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servation: Connecting to Culture Sydney | NSW National Parks">
            <a:extLst>
              <a:ext uri="{FF2B5EF4-FFF2-40B4-BE49-F238E27FC236}">
                <a16:creationId xmlns:a16="http://schemas.microsoft.com/office/drawing/2014/main" id="{307F358C-9A2F-4948-AEA6-4E00E20AE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812" y="18210"/>
            <a:ext cx="5962650" cy="404173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se secret New South Wales beaches are worth keeping quiet">
            <a:extLst>
              <a:ext uri="{FF2B5EF4-FFF2-40B4-BE49-F238E27FC236}">
                <a16:creationId xmlns:a16="http://schemas.microsoft.com/office/drawing/2014/main" id="{1CD96CAF-6DE8-4518-B337-1AAE1746EC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236118"/>
            <a:ext cx="6229351" cy="372665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50 Curiosities about Australia that will surprise you - Dingoos">
            <a:extLst>
              <a:ext uri="{FF2B5EF4-FFF2-40B4-BE49-F238E27FC236}">
                <a16:creationId xmlns:a16="http://schemas.microsoft.com/office/drawing/2014/main" id="{426DF46A-403A-48AE-A8B5-DF0BC14712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482" y="3829050"/>
            <a:ext cx="7560851"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26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A52FEF-B0FF-4EF2-BE98-675B946B55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6693" y="561975"/>
            <a:ext cx="10618614" cy="46721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3C558A-6943-4408-9F1D-4F2A07A5E4C5}"/>
              </a:ext>
            </a:extLst>
          </p:cNvPr>
          <p:cNvSpPr txBox="1"/>
          <p:nvPr/>
        </p:nvSpPr>
        <p:spPr>
          <a:xfrm>
            <a:off x="864093" y="5431785"/>
            <a:ext cx="8563992" cy="369332"/>
          </a:xfrm>
          <a:prstGeom prst="rect">
            <a:avLst/>
          </a:prstGeom>
          <a:noFill/>
        </p:spPr>
        <p:txBody>
          <a:bodyPr wrap="square">
            <a:spAutoFit/>
          </a:bodyPr>
          <a:lstStyle/>
          <a:p>
            <a:r>
              <a:rPr lang="en-AU" b="0" i="0" dirty="0">
                <a:solidFill>
                  <a:srgbClr val="808080"/>
                </a:solidFill>
                <a:effectLst/>
                <a:latin typeface="Lato"/>
              </a:rPr>
              <a:t>Mavis </a:t>
            </a:r>
            <a:r>
              <a:rPr lang="en-AU" b="0" i="0" dirty="0" err="1">
                <a:solidFill>
                  <a:srgbClr val="808080"/>
                </a:solidFill>
                <a:effectLst/>
                <a:latin typeface="Lato"/>
              </a:rPr>
              <a:t>Malbunka</a:t>
            </a:r>
            <a:r>
              <a:rPr lang="en-AU" b="0" i="0" dirty="0">
                <a:solidFill>
                  <a:srgbClr val="808080"/>
                </a:solidFill>
                <a:effectLst/>
                <a:latin typeface="Lato"/>
              </a:rPr>
              <a:t> was one of the first Western </a:t>
            </a:r>
            <a:r>
              <a:rPr lang="en-AU" b="0" i="0" dirty="0" err="1">
                <a:solidFill>
                  <a:srgbClr val="808080"/>
                </a:solidFill>
                <a:effectLst/>
                <a:latin typeface="Lato"/>
              </a:rPr>
              <a:t>Arrarnta</a:t>
            </a:r>
            <a:r>
              <a:rPr lang="en-AU" b="0" i="0" dirty="0">
                <a:solidFill>
                  <a:srgbClr val="808080"/>
                </a:solidFill>
                <a:effectLst/>
                <a:latin typeface="Lato"/>
              </a:rPr>
              <a:t> women</a:t>
            </a:r>
            <a:endParaRPr lang="en-AU" dirty="0"/>
          </a:p>
        </p:txBody>
      </p:sp>
    </p:spTree>
    <p:extLst>
      <p:ext uri="{BB962C8B-B14F-4D97-AF65-F5344CB8AC3E}">
        <p14:creationId xmlns:p14="http://schemas.microsoft.com/office/powerpoint/2010/main" val="123366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A9B70AA4-85F6-48F4-8403-F547CD7BE716}"/>
              </a:ext>
            </a:extLst>
          </p:cNvPr>
          <p:cNvSpPr txBox="1"/>
          <p:nvPr/>
        </p:nvSpPr>
        <p:spPr>
          <a:xfrm>
            <a:off x="4286250" y="371475"/>
            <a:ext cx="7791450" cy="5880629"/>
          </a:xfrm>
          <a:prstGeom prst="rect">
            <a:avLst/>
          </a:prstGeom>
        </p:spPr>
        <p:txBody>
          <a:bodyPr vert="horz" lIns="0" tIns="45720" rIns="0" bIns="45720" rtlCol="0" anchor="ctr">
            <a:normAutofit/>
          </a:bodyPr>
          <a:lstStyle/>
          <a:p>
            <a:pPr defTabSz="914400" fontAlgn="t">
              <a:lnSpc>
                <a:spcPct val="90000"/>
              </a:lnSpc>
              <a:spcAft>
                <a:spcPts val="600"/>
              </a:spcAft>
              <a:buClr>
                <a:schemeClr val="accent1"/>
              </a:buClr>
              <a:buFont typeface="Calibri" panose="020F0502020204030204" pitchFamily="34" charset="0"/>
            </a:pPr>
            <a:r>
              <a:rPr lang="en-US" sz="2400" b="0" i="0" dirty="0">
                <a:solidFill>
                  <a:schemeClr val="tx1">
                    <a:lumMod val="75000"/>
                    <a:lumOff val="25000"/>
                  </a:schemeClr>
                </a:solidFill>
                <a:effectLst/>
              </a:rPr>
              <a:t>Benediction Prayer</a:t>
            </a:r>
          </a:p>
          <a:p>
            <a:pPr defTabSz="914400" fontAlgn="t">
              <a:lnSpc>
                <a:spcPct val="90000"/>
              </a:lnSpc>
              <a:spcAft>
                <a:spcPts val="600"/>
              </a:spcAft>
              <a:buClr>
                <a:schemeClr val="accent1"/>
              </a:buClr>
              <a:buFont typeface="Calibri" panose="020F0502020204030204" pitchFamily="34" charset="0"/>
            </a:pPr>
            <a:r>
              <a:rPr lang="en-US" b="0" i="0" dirty="0">
                <a:solidFill>
                  <a:schemeClr val="tx1">
                    <a:lumMod val="75000"/>
                    <a:lumOff val="25000"/>
                  </a:schemeClr>
                </a:solidFill>
                <a:effectLst/>
              </a:rPr>
              <a:t>By Francis Bodkin of the Bodkin-Andrews clan of the </a:t>
            </a:r>
            <a:r>
              <a:rPr lang="en-US" b="0" i="0" dirty="0" err="1">
                <a:solidFill>
                  <a:schemeClr val="tx1">
                    <a:lumMod val="75000"/>
                    <a:lumOff val="25000"/>
                  </a:schemeClr>
                </a:solidFill>
                <a:effectLst/>
              </a:rPr>
              <a:t>D’harawal</a:t>
            </a:r>
            <a:r>
              <a:rPr lang="en-US" b="0" i="0" dirty="0">
                <a:solidFill>
                  <a:schemeClr val="tx1">
                    <a:lumMod val="75000"/>
                    <a:lumOff val="25000"/>
                  </a:schemeClr>
                </a:solidFill>
                <a:effectLst/>
              </a:rPr>
              <a:t> Peoples</a:t>
            </a:r>
          </a:p>
          <a:p>
            <a:pPr defTabSz="914400" fontAlgn="t">
              <a:lnSpc>
                <a:spcPct val="90000"/>
              </a:lnSpc>
              <a:spcAft>
                <a:spcPts val="600"/>
              </a:spcAft>
              <a:buClr>
                <a:schemeClr val="accent1"/>
              </a:buClr>
              <a:buFont typeface="Calibri" panose="020F0502020204030204" pitchFamily="34" charset="0"/>
            </a:pPr>
            <a:endParaRPr lang="en-US" sz="2400" b="0" i="0" dirty="0">
              <a:solidFill>
                <a:schemeClr val="tx1">
                  <a:lumMod val="75000"/>
                  <a:lumOff val="25000"/>
                </a:schemeClr>
              </a:solidFill>
              <a:effectLst/>
            </a:endParaRPr>
          </a:p>
          <a:p>
            <a:pPr defTabSz="914400" fontAlgn="t">
              <a:lnSpc>
                <a:spcPct val="90000"/>
              </a:lnSpc>
              <a:spcAft>
                <a:spcPts val="600"/>
              </a:spcAft>
              <a:buClr>
                <a:schemeClr val="accent1"/>
              </a:buClr>
              <a:buFont typeface="Calibri" panose="020F0502020204030204" pitchFamily="34" charset="0"/>
            </a:pPr>
            <a:r>
              <a:rPr lang="en-US" sz="2400" b="0" i="0" dirty="0">
                <a:solidFill>
                  <a:schemeClr val="tx1">
                    <a:lumMod val="75000"/>
                    <a:lumOff val="25000"/>
                  </a:schemeClr>
                </a:solidFill>
                <a:effectLst/>
              </a:rPr>
              <a:t>May you always see the beauty of the Earth</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 always taste the sweetest fruit</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 always hear the laughter of the People</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 always feel the warmth of the Flame</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 always smell the perfume of the flowers</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your dreams always be happy ones</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your friends always be with you when you have need</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your stomach always be full</a:t>
            </a:r>
            <a:br>
              <a:rPr lang="en-US" sz="2400" b="0" i="0" dirty="0">
                <a:solidFill>
                  <a:schemeClr val="tx1">
                    <a:lumMod val="75000"/>
                    <a:lumOff val="25000"/>
                  </a:schemeClr>
                </a:solidFill>
                <a:effectLst/>
              </a:rPr>
            </a:br>
            <a:r>
              <a:rPr lang="en-US" sz="2400" b="0" i="0" dirty="0">
                <a:solidFill>
                  <a:schemeClr val="tx1">
                    <a:lumMod val="75000"/>
                    <a:lumOff val="25000"/>
                  </a:schemeClr>
                </a:solidFill>
                <a:effectLst/>
              </a:rPr>
              <a:t>May you never feel hurt</a:t>
            </a:r>
          </a:p>
        </p:txBody>
      </p:sp>
    </p:spTree>
    <p:extLst>
      <p:ext uri="{BB962C8B-B14F-4D97-AF65-F5344CB8AC3E}">
        <p14:creationId xmlns:p14="http://schemas.microsoft.com/office/powerpoint/2010/main" val="147084624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102</TotalTime>
  <Words>812</Words>
  <Application>Microsoft Office PowerPoint</Application>
  <PresentationFormat>Widescreen</PresentationFormat>
  <Paragraphs>26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Lato</vt:lpstr>
      <vt:lpstr>Retrospect</vt:lpstr>
      <vt:lpstr>NAIDOC week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Devotion for NAIDOC week</dc:title>
  <dc:creator>Dohnt, Anne</dc:creator>
  <cp:lastModifiedBy>Dohnt, Anne</cp:lastModifiedBy>
  <cp:revision>4</cp:revision>
  <dcterms:created xsi:type="dcterms:W3CDTF">2020-11-08T21:30:49Z</dcterms:created>
  <dcterms:modified xsi:type="dcterms:W3CDTF">2020-11-08T23:13:33Z</dcterms:modified>
</cp:coreProperties>
</file>