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66" r:id="rId6"/>
    <p:sldId id="268" r:id="rId7"/>
    <p:sldId id="260" r:id="rId8"/>
    <p:sldId id="258" r:id="rId9"/>
    <p:sldId id="267" r:id="rId10"/>
    <p:sldId id="264" r:id="rId11"/>
    <p:sldId id="261" r:id="rId12"/>
    <p:sldId id="259" r:id="rId13"/>
    <p:sldId id="262"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992" autoAdjust="0"/>
    <p:restoredTop sz="94660"/>
  </p:normalViewPr>
  <p:slideViewPr>
    <p:cSldViewPr snapToGrid="0">
      <p:cViewPr varScale="1">
        <p:scale>
          <a:sx n="104" d="100"/>
          <a:sy n="104" d="100"/>
        </p:scale>
        <p:origin x="162" y="96"/>
      </p:cViewPr>
      <p:guideLst/>
    </p:cSldViewPr>
  </p:slideViewPr>
  <p:notesTextViewPr>
    <p:cViewPr>
      <p:scale>
        <a:sx n="3" d="2"/>
        <a:sy n="3" d="2"/>
      </p:scale>
      <p:origin x="0" y="0"/>
    </p:cViewPr>
  </p:notesTextViewPr>
  <p:sorterViewPr>
    <p:cViewPr>
      <p:scale>
        <a:sx n="130" d="100"/>
        <a:sy n="130" d="100"/>
      </p:scale>
      <p:origin x="0" y="-2328"/>
    </p:cViewPr>
  </p:sorterViewPr>
  <p:notesViewPr>
    <p:cSldViewPr snapToGrid="0">
      <p:cViewPr varScale="1">
        <p:scale>
          <a:sx n="79" d="100"/>
          <a:sy n="79" d="100"/>
        </p:scale>
        <p:origin x="330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4DF10C-8B4A-4F38-B7EE-117BF16E5D68}" type="datetimeFigureOut">
              <a:rPr lang="en-AU" smtClean="0"/>
              <a:t>1/07/2016</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D51D0B-3D09-4D82-A8D7-E14C74B77318}" type="slidenum">
              <a:rPr lang="en-AU" smtClean="0"/>
              <a:t>‹#›</a:t>
            </a:fld>
            <a:endParaRPr lang="en-AU"/>
          </a:p>
        </p:txBody>
      </p:sp>
    </p:spTree>
    <p:extLst>
      <p:ext uri="{BB962C8B-B14F-4D97-AF65-F5344CB8AC3E}">
        <p14:creationId xmlns:p14="http://schemas.microsoft.com/office/powerpoint/2010/main" val="1270916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0738" y="1090613"/>
            <a:ext cx="5486400" cy="3086100"/>
          </a:xfrm>
        </p:spPr>
      </p:sp>
      <p:sp>
        <p:nvSpPr>
          <p:cNvPr id="3" name="Notes Placeholder 2"/>
          <p:cNvSpPr>
            <a:spLocks noGrp="1"/>
          </p:cNvSpPr>
          <p:nvPr>
            <p:ph type="body" idx="1"/>
          </p:nvPr>
        </p:nvSpPr>
        <p:spPr/>
        <p:txBody>
          <a:bodyPr/>
          <a:lstStyle/>
          <a:p>
            <a:r>
              <a:rPr lang="en-AU" dirty="0" smtClean="0"/>
              <a:t>The following workshop has been developed to provide an opportunity for CS leaders and teachers to read and reflect on the Christian Studies in years 11 and 12 research. </a:t>
            </a:r>
          </a:p>
          <a:p>
            <a:endParaRPr lang="en-AU" dirty="0"/>
          </a:p>
          <a:p>
            <a:r>
              <a:rPr lang="en-AU" dirty="0" smtClean="0"/>
              <a:t>While the research provides some real challenges for the teaching of Christian Studies it also provides some real insights into ways that Christian Studies can be developed to meet the needs of students.</a:t>
            </a:r>
          </a:p>
          <a:p>
            <a:endParaRPr lang="en-AU" dirty="0"/>
          </a:p>
          <a:p>
            <a:r>
              <a:rPr lang="en-AU" dirty="0" smtClean="0"/>
              <a:t>Teaching Christian Studies in the senior years requires providing students with the opportunity for critical thinking, freedom and engagement.</a:t>
            </a:r>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1</a:t>
            </a:fld>
            <a:endParaRPr lang="en-AU"/>
          </a:p>
        </p:txBody>
      </p:sp>
    </p:spTree>
    <p:extLst>
      <p:ext uri="{BB962C8B-B14F-4D97-AF65-F5344CB8AC3E}">
        <p14:creationId xmlns:p14="http://schemas.microsoft.com/office/powerpoint/2010/main" val="3800863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Discuss:</a:t>
            </a:r>
          </a:p>
          <a:p>
            <a:pPr marL="171450" indent="-171450">
              <a:buFont typeface="Arial" panose="020B0604020202020204" pitchFamily="34" charset="0"/>
              <a:buChar char="•"/>
            </a:pPr>
            <a:r>
              <a:rPr lang="en-AU" dirty="0" smtClean="0"/>
              <a:t>How do we choose Christian Studies teachers at our school?</a:t>
            </a:r>
          </a:p>
          <a:p>
            <a:pPr marL="171450" indent="-171450">
              <a:buFont typeface="Arial" panose="020B0604020202020204" pitchFamily="34" charset="0"/>
              <a:buChar char="•"/>
            </a:pPr>
            <a:r>
              <a:rPr lang="en-AU" dirty="0" smtClean="0"/>
              <a:t>How do we ensure that </a:t>
            </a:r>
            <a:r>
              <a:rPr lang="en-AU" dirty="0" smtClean="0"/>
              <a:t>Christian Studies teachers have the knowledge and skills to teach Christian Studies well?</a:t>
            </a:r>
            <a:endParaRPr lang="en-AU" dirty="0" smtClean="0"/>
          </a:p>
          <a:p>
            <a:endParaRPr lang="en-AU" dirty="0"/>
          </a:p>
          <a:p>
            <a:r>
              <a:rPr lang="en-AU" dirty="0" smtClean="0"/>
              <a:t>Reflect upon what this means for:</a:t>
            </a:r>
          </a:p>
          <a:p>
            <a:pPr marL="171450" indent="-171450">
              <a:buFont typeface="Arial" panose="020B0604020202020204" pitchFamily="34" charset="0"/>
              <a:buChar char="•"/>
            </a:pPr>
            <a:r>
              <a:rPr lang="en-AU" dirty="0" smtClean="0"/>
              <a:t>me </a:t>
            </a:r>
            <a:r>
              <a:rPr lang="en-AU" dirty="0"/>
              <a:t>as a CS teacher?</a:t>
            </a:r>
          </a:p>
          <a:p>
            <a:pPr marL="171450" indent="-171450">
              <a:buFont typeface="Arial" panose="020B0604020202020204" pitchFamily="34" charset="0"/>
              <a:buChar char="•"/>
            </a:pPr>
            <a:r>
              <a:rPr lang="en-AU" dirty="0"/>
              <a:t>for the CS faculty?</a:t>
            </a:r>
          </a:p>
          <a:p>
            <a:pPr marL="171450" indent="-171450">
              <a:buFont typeface="Arial" panose="020B0604020202020204" pitchFamily="34" charset="0"/>
              <a:buChar char="•"/>
            </a:pPr>
            <a:r>
              <a:rPr lang="en-AU" dirty="0"/>
              <a:t>for school leadership?</a:t>
            </a:r>
          </a:p>
          <a:p>
            <a:endParaRPr lang="en-AU" dirty="0" smtClean="0"/>
          </a:p>
          <a:p>
            <a:endParaRPr lang="en-AU" dirty="0"/>
          </a:p>
          <a:p>
            <a:r>
              <a:rPr lang="en-AU" dirty="0" smtClean="0"/>
              <a:t>Make a plan for the initial and ongoing support of Christian Studies teachers.</a:t>
            </a:r>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10</a:t>
            </a:fld>
            <a:endParaRPr lang="en-AU"/>
          </a:p>
        </p:txBody>
      </p:sp>
    </p:spTree>
    <p:extLst>
      <p:ext uri="{BB962C8B-B14F-4D97-AF65-F5344CB8AC3E}">
        <p14:creationId xmlns:p14="http://schemas.microsoft.com/office/powerpoint/2010/main" val="1910626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pic>
        <p:nvPicPr>
          <p:cNvPr id="5" name="Picture 4"/>
          <p:cNvPicPr>
            <a:picLocks noChangeAspect="1"/>
          </p:cNvPicPr>
          <p:nvPr/>
        </p:nvPicPr>
        <p:blipFill>
          <a:blip r:embed="rId3"/>
          <a:stretch>
            <a:fillRect/>
          </a:stretch>
        </p:blipFill>
        <p:spPr>
          <a:xfrm>
            <a:off x="1414272" y="4400550"/>
            <a:ext cx="4084320" cy="3539744"/>
          </a:xfrm>
          <a:prstGeom prst="rect">
            <a:avLst/>
          </a:prstGeom>
        </p:spPr>
      </p:pic>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11</a:t>
            </a:fld>
            <a:endParaRPr lang="en-AU"/>
          </a:p>
        </p:txBody>
      </p:sp>
    </p:spTree>
    <p:extLst>
      <p:ext uri="{BB962C8B-B14F-4D97-AF65-F5344CB8AC3E}">
        <p14:creationId xmlns:p14="http://schemas.microsoft.com/office/powerpoint/2010/main" val="523591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Provide time to read through the data if it has not been pre-reading.</a:t>
            </a:r>
          </a:p>
          <a:p>
            <a:endParaRPr lang="en-AU" dirty="0" smtClean="0"/>
          </a:p>
          <a:p>
            <a:r>
              <a:rPr lang="en-AU" dirty="0" smtClean="0"/>
              <a:t>Discuss:</a:t>
            </a:r>
          </a:p>
          <a:p>
            <a:pPr marL="171450" indent="-171450">
              <a:buFont typeface="Arial" panose="020B0604020202020204" pitchFamily="34" charset="0"/>
              <a:buChar char="•"/>
            </a:pPr>
            <a:r>
              <a:rPr lang="en-AU" dirty="0" smtClean="0"/>
              <a:t>How does the research connect to your knowledge of and experience with Christian Studies?</a:t>
            </a:r>
          </a:p>
          <a:p>
            <a:pPr marL="171450" indent="-171450">
              <a:buFont typeface="Arial" panose="020B0604020202020204" pitchFamily="34" charset="0"/>
              <a:buChar char="•"/>
            </a:pPr>
            <a:r>
              <a:rPr lang="en-AU" dirty="0" smtClean="0"/>
              <a:t>How does it extend your thinking?</a:t>
            </a:r>
          </a:p>
          <a:p>
            <a:pPr marL="171450" indent="-171450">
              <a:buFont typeface="Arial" panose="020B0604020202020204" pitchFamily="34" charset="0"/>
              <a:buChar char="•"/>
            </a:pPr>
            <a:r>
              <a:rPr lang="en-AU" dirty="0" smtClean="0"/>
              <a:t>What challenges does it present for CS leaders, CS teachers, students?</a:t>
            </a:r>
          </a:p>
          <a:p>
            <a:endParaRPr lang="en-AU" dirty="0"/>
          </a:p>
          <a:p>
            <a:r>
              <a:rPr lang="en-AU" dirty="0" smtClean="0"/>
              <a:t>Compile questions and in the subsequent slides and discussion look for opportunity to respond to the questions.</a:t>
            </a:r>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2</a:t>
            </a:fld>
            <a:endParaRPr lang="en-AU"/>
          </a:p>
        </p:txBody>
      </p:sp>
    </p:spTree>
    <p:extLst>
      <p:ext uri="{BB962C8B-B14F-4D97-AF65-F5344CB8AC3E}">
        <p14:creationId xmlns:p14="http://schemas.microsoft.com/office/powerpoint/2010/main" val="2485580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research suggests that these questions are important for CS leaders, teachers and students. These are challenging questions and each leads to reflection on current practice, review and action. </a:t>
            </a:r>
          </a:p>
          <a:p>
            <a:endParaRPr lang="en-AU" dirty="0"/>
          </a:p>
          <a:p>
            <a:pPr marL="171450" indent="-171450">
              <a:buFont typeface="Arial" panose="020B0604020202020204" pitchFamily="34" charset="0"/>
              <a:buChar char="•"/>
            </a:pPr>
            <a:r>
              <a:rPr lang="en-AU" dirty="0" smtClean="0"/>
              <a:t>Which of these questions is of greatest priority in your school’s Christian Studies program or in your Christian Studies classroom?</a:t>
            </a:r>
          </a:p>
          <a:p>
            <a:endParaRPr lang="en-AU" dirty="0"/>
          </a:p>
          <a:p>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3</a:t>
            </a:fld>
            <a:endParaRPr lang="en-AU"/>
          </a:p>
        </p:txBody>
      </p:sp>
    </p:spTree>
    <p:extLst>
      <p:ext uri="{BB962C8B-B14F-4D97-AF65-F5344CB8AC3E}">
        <p14:creationId xmlns:p14="http://schemas.microsoft.com/office/powerpoint/2010/main" val="260687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These comments were taken from the report. </a:t>
            </a:r>
          </a:p>
          <a:p>
            <a:endParaRPr lang="en-AU" dirty="0"/>
          </a:p>
          <a:p>
            <a:r>
              <a:rPr lang="en-AU" dirty="0" smtClean="0"/>
              <a:t>Use paper to create a mind map of the context at your school.</a:t>
            </a:r>
          </a:p>
          <a:p>
            <a:r>
              <a:rPr lang="en-AU" dirty="0" smtClean="0"/>
              <a:t>Teacher and student backgrounds</a:t>
            </a:r>
          </a:p>
          <a:p>
            <a:r>
              <a:rPr lang="en-AU" dirty="0" smtClean="0"/>
              <a:t>Teacher preparedness in relation to approaches to the teaching of religious education, areas of specialisation, </a:t>
            </a:r>
            <a:r>
              <a:rPr lang="en-AU" dirty="0" err="1" smtClean="0"/>
              <a:t>eg</a:t>
            </a:r>
            <a:r>
              <a:rPr lang="en-AU" dirty="0" smtClean="0"/>
              <a:t> science and faith, ethics, </a:t>
            </a:r>
          </a:p>
          <a:p>
            <a:r>
              <a:rPr lang="en-AU" dirty="0" smtClean="0"/>
              <a:t>Make a list of the contextual features that support the teaching of Christian Studies and those that provide challenges for the teaching of Christian Studies. Sort the helpful and challenging features into those that can be changed and those that cannot.  </a:t>
            </a:r>
          </a:p>
          <a:p>
            <a:r>
              <a:rPr lang="en-AU" dirty="0" smtClean="0"/>
              <a:t>Discuss: </a:t>
            </a:r>
          </a:p>
          <a:p>
            <a:pPr marL="171450" indent="-171450">
              <a:buFont typeface="Arial" panose="020B0604020202020204" pitchFamily="34" charset="0"/>
              <a:buChar char="•"/>
            </a:pPr>
            <a:r>
              <a:rPr lang="en-AU" dirty="0" smtClean="0"/>
              <a:t>How can we work with the helpful contextual features to further enhance the learning in Christian Studies?</a:t>
            </a:r>
          </a:p>
          <a:p>
            <a:pPr marL="171450" indent="-171450">
              <a:buFont typeface="Arial" panose="020B0604020202020204" pitchFamily="34" charset="0"/>
              <a:buChar char="•"/>
            </a:pPr>
            <a:r>
              <a:rPr lang="en-AU" dirty="0" smtClean="0"/>
              <a:t>How can we work to improve the challenging contextual features? (</a:t>
            </a:r>
            <a:r>
              <a:rPr lang="en-AU" dirty="0" err="1" smtClean="0"/>
              <a:t>eg</a:t>
            </a:r>
            <a:r>
              <a:rPr lang="en-AU" dirty="0" smtClean="0"/>
              <a:t> What can you do to respond to the student’s comment about the teacher not having enough information to assist the students inquire into issues of faith and spirituality?) </a:t>
            </a:r>
          </a:p>
          <a:p>
            <a:endParaRPr lang="en-AU" dirty="0"/>
          </a:p>
          <a:p>
            <a:r>
              <a:rPr lang="en-AU" dirty="0" smtClean="0"/>
              <a:t>Prioritise what needs to be done in an action plan. </a:t>
            </a:r>
            <a:endParaRPr lang="en-AU" dirty="0"/>
          </a:p>
          <a:p>
            <a:endParaRPr lang="en-AU" dirty="0" smtClean="0"/>
          </a:p>
          <a:p>
            <a:endParaRPr lang="en-AU" dirty="0" smtClean="0"/>
          </a:p>
          <a:p>
            <a:endParaRPr lang="en-AU" dirty="0"/>
          </a:p>
          <a:p>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4</a:t>
            </a:fld>
            <a:endParaRPr lang="en-AU" dirty="0"/>
          </a:p>
        </p:txBody>
      </p:sp>
    </p:spTree>
    <p:extLst>
      <p:ext uri="{BB962C8B-B14F-4D97-AF65-F5344CB8AC3E}">
        <p14:creationId xmlns:p14="http://schemas.microsoft.com/office/powerpoint/2010/main" val="3224389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Review the school policy, website and prospectus to explore what is said about the purpose of Christian Studies.</a:t>
            </a:r>
          </a:p>
          <a:p>
            <a:r>
              <a:rPr lang="en-AU" dirty="0" smtClean="0"/>
              <a:t>Discuss</a:t>
            </a:r>
            <a:r>
              <a:rPr lang="en-AU" dirty="0" smtClean="0"/>
              <a:t>:  </a:t>
            </a:r>
          </a:p>
          <a:p>
            <a:pPr marL="171450" indent="-171450">
              <a:buFont typeface="Arial" panose="020B0604020202020204" pitchFamily="34" charset="0"/>
              <a:buChar char="•"/>
            </a:pPr>
            <a:r>
              <a:rPr lang="en-AU" dirty="0" smtClean="0"/>
              <a:t>What does the CSCF say about the purpose of Christian Studies? ( p5,6 of the CSCF)</a:t>
            </a:r>
          </a:p>
          <a:p>
            <a:pPr marL="171450" indent="-171450">
              <a:buFont typeface="Arial" panose="020B0604020202020204" pitchFamily="34" charset="0"/>
              <a:buChar char="•"/>
            </a:pPr>
            <a:r>
              <a:rPr lang="en-AU" dirty="0" smtClean="0"/>
              <a:t>What is the purpose of Christian Studies at this school?</a:t>
            </a:r>
          </a:p>
          <a:p>
            <a:pPr marL="171450" indent="-171450">
              <a:buFont typeface="Arial" panose="020B0604020202020204" pitchFamily="34" charset="0"/>
              <a:buChar char="•"/>
            </a:pPr>
            <a:r>
              <a:rPr lang="en-AU" dirty="0" smtClean="0"/>
              <a:t>How do we communicate this to students, staff, families?</a:t>
            </a:r>
          </a:p>
          <a:p>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5</a:t>
            </a:fld>
            <a:endParaRPr lang="en-AU"/>
          </a:p>
        </p:txBody>
      </p:sp>
    </p:spTree>
    <p:extLst>
      <p:ext uri="{BB962C8B-B14F-4D97-AF65-F5344CB8AC3E}">
        <p14:creationId xmlns:p14="http://schemas.microsoft.com/office/powerpoint/2010/main" val="2703834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Reflect on what happens in your Christian Studies classroom.</a:t>
            </a:r>
          </a:p>
          <a:p>
            <a:r>
              <a:rPr lang="en-AU" dirty="0" smtClean="0"/>
              <a:t>Use unit plans, work samples, photos to identify where students have experienced the activities listed in the Rationale.</a:t>
            </a:r>
          </a:p>
          <a:p>
            <a:pPr marL="171450" indent="-171450">
              <a:buFont typeface="Arial" panose="020B0604020202020204" pitchFamily="34" charset="0"/>
              <a:buChar char="•"/>
            </a:pPr>
            <a:r>
              <a:rPr lang="en-AU" dirty="0" smtClean="0"/>
              <a:t>Where are the rich experiences and where are the areas for improvement?</a:t>
            </a:r>
          </a:p>
        </p:txBody>
      </p:sp>
      <p:sp>
        <p:nvSpPr>
          <p:cNvPr id="4" name="Slide Number Placeholder 3"/>
          <p:cNvSpPr>
            <a:spLocks noGrp="1"/>
          </p:cNvSpPr>
          <p:nvPr>
            <p:ph type="sldNum" sz="quarter" idx="10"/>
          </p:nvPr>
        </p:nvSpPr>
        <p:spPr/>
        <p:txBody>
          <a:bodyPr/>
          <a:lstStyle/>
          <a:p>
            <a:fld id="{07D51D0B-3D09-4D82-A8D7-E14C74B77318}" type="slidenum">
              <a:rPr lang="en-AU" smtClean="0"/>
              <a:t>6</a:t>
            </a:fld>
            <a:endParaRPr lang="en-AU"/>
          </a:p>
        </p:txBody>
      </p:sp>
    </p:spTree>
    <p:extLst>
      <p:ext uri="{BB962C8B-B14F-4D97-AF65-F5344CB8AC3E}">
        <p14:creationId xmlns:p14="http://schemas.microsoft.com/office/powerpoint/2010/main" val="3138030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Read the pedagogy of Christian Studies (</a:t>
            </a:r>
            <a:r>
              <a:rPr lang="en-AU" dirty="0" smtClean="0"/>
              <a:t>p7,8 </a:t>
            </a:r>
            <a:r>
              <a:rPr lang="en-AU" dirty="0"/>
              <a:t>CSCF)</a:t>
            </a:r>
          </a:p>
          <a:p>
            <a:r>
              <a:rPr lang="en-AU" dirty="0"/>
              <a:t>Review  your unit plan in light of the pedagogy described in the CSCF. Work with a partner to innovate on your unit plan. </a:t>
            </a:r>
          </a:p>
          <a:p>
            <a:endParaRPr lang="en-AU" dirty="0" smtClean="0"/>
          </a:p>
          <a:p>
            <a:r>
              <a:rPr lang="en-AU" dirty="0" smtClean="0"/>
              <a:t>Discuss: What would a </a:t>
            </a:r>
            <a:r>
              <a:rPr lang="en-AU" dirty="0" smtClean="0"/>
              <a:t>‘student designed’ </a:t>
            </a:r>
            <a:r>
              <a:rPr lang="en-AU" dirty="0" smtClean="0"/>
              <a:t>Christian Studies unit and lesson look like</a:t>
            </a:r>
            <a:r>
              <a:rPr lang="en-AU" dirty="0" smtClean="0"/>
              <a:t>?</a:t>
            </a:r>
          </a:p>
          <a:p>
            <a:endParaRPr lang="en-AU" dirty="0"/>
          </a:p>
          <a:p>
            <a:r>
              <a:rPr lang="en-AU" dirty="0" smtClean="0"/>
              <a:t>Plan a Christian Studies lesson where students could be engaged in developing a ‘student designed’ Christian Studies unit.</a:t>
            </a:r>
            <a:endParaRPr lang="en-AU" dirty="0" smtClean="0"/>
          </a:p>
          <a:p>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7</a:t>
            </a:fld>
            <a:endParaRPr lang="en-AU"/>
          </a:p>
        </p:txBody>
      </p:sp>
    </p:spTree>
    <p:extLst>
      <p:ext uri="{BB962C8B-B14F-4D97-AF65-F5344CB8AC3E}">
        <p14:creationId xmlns:p14="http://schemas.microsoft.com/office/powerpoint/2010/main" val="3276106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a:p>
            <a:r>
              <a:rPr lang="en-AU" dirty="0" smtClean="0"/>
              <a:t>Discuss</a:t>
            </a:r>
            <a:r>
              <a:rPr lang="en-AU" dirty="0" smtClean="0"/>
              <a:t>: </a:t>
            </a:r>
          </a:p>
          <a:p>
            <a:endParaRPr lang="en-AU" dirty="0"/>
          </a:p>
          <a:p>
            <a:pPr marL="171450" indent="-171450">
              <a:buFont typeface="Arial" panose="020B0604020202020204" pitchFamily="34" charset="0"/>
              <a:buChar char="•"/>
            </a:pPr>
            <a:r>
              <a:rPr lang="en-AU" dirty="0" smtClean="0"/>
              <a:t>How does Christianity help you make sense of your identity, life experiences and the world?</a:t>
            </a:r>
            <a:r>
              <a:rPr lang="en-AU" dirty="0"/>
              <a:t> </a:t>
            </a:r>
            <a:endParaRPr lang="en-AU" dirty="0" smtClean="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smtClean="0"/>
              <a:t>How </a:t>
            </a:r>
            <a:r>
              <a:rPr lang="en-AU" dirty="0"/>
              <a:t>do we develop an awareness both explicitly and implicitly,  that Christian belief is a life journey of questions, doubt and assurance and certainty</a:t>
            </a:r>
            <a:r>
              <a:rPr lang="en-AU" dirty="0" smtClean="0"/>
              <a:t>?</a:t>
            </a: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smtClean="0"/>
              <a:t>Where have students had the opportunity to pose their questions in the Christian Studies unit</a:t>
            </a:r>
            <a:r>
              <a:rPr lang="en-AU" dirty="0" smtClean="0"/>
              <a:t>?</a:t>
            </a:r>
          </a:p>
          <a:p>
            <a:pPr marL="171450" indent="-171450">
              <a:buFont typeface="Arial" panose="020B0604020202020204" pitchFamily="34" charset="0"/>
              <a:buChar char="•"/>
            </a:pPr>
            <a:endParaRPr lang="en-AU" dirty="0"/>
          </a:p>
          <a:p>
            <a:r>
              <a:rPr lang="en-AU" dirty="0" smtClean="0"/>
              <a:t>Review your unit plans and students work </a:t>
            </a:r>
            <a:r>
              <a:rPr lang="en-AU" dirty="0"/>
              <a:t>s</a:t>
            </a:r>
            <a:r>
              <a:rPr lang="en-AU" dirty="0" smtClean="0"/>
              <a:t>amples  to identity examples of what this looks like at your school, in your classroom.</a:t>
            </a:r>
            <a:endParaRPr lang="en-AU" dirty="0"/>
          </a:p>
          <a:p>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8</a:t>
            </a:fld>
            <a:endParaRPr lang="en-AU"/>
          </a:p>
        </p:txBody>
      </p:sp>
    </p:spTree>
    <p:extLst>
      <p:ext uri="{BB962C8B-B14F-4D97-AF65-F5344CB8AC3E}">
        <p14:creationId xmlns:p14="http://schemas.microsoft.com/office/powerpoint/2010/main" val="2041424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Review your Christian Studies scope and sequence to reflect on what is working and what needs to be changed.</a:t>
            </a:r>
          </a:p>
          <a:p>
            <a:r>
              <a:rPr lang="en-AU" dirty="0" smtClean="0"/>
              <a:t>Discuss</a:t>
            </a:r>
            <a:r>
              <a:rPr lang="en-AU" dirty="0" smtClean="0"/>
              <a:t>:</a:t>
            </a:r>
          </a:p>
          <a:p>
            <a:pPr marL="171450" indent="-171450">
              <a:buFont typeface="Arial" panose="020B0604020202020204" pitchFamily="34" charset="0"/>
              <a:buChar char="•"/>
            </a:pPr>
            <a:r>
              <a:rPr lang="en-AU" dirty="0"/>
              <a:t>How </a:t>
            </a:r>
            <a:r>
              <a:rPr lang="en-AU" dirty="0" smtClean="0"/>
              <a:t>do the units nurture </a:t>
            </a:r>
            <a:r>
              <a:rPr lang="en-AU" dirty="0" smtClean="0"/>
              <a:t>deep understandings? </a:t>
            </a:r>
          </a:p>
          <a:p>
            <a:pPr marL="171450" indent="-171450">
              <a:buFont typeface="Arial" panose="020B0604020202020204" pitchFamily="34" charset="0"/>
              <a:buChar char="•"/>
            </a:pPr>
            <a:r>
              <a:rPr lang="en-AU" dirty="0" smtClean="0"/>
              <a:t>What do we need to change, add, and leave </a:t>
            </a:r>
            <a:r>
              <a:rPr lang="en-AU" dirty="0"/>
              <a:t>out?</a:t>
            </a:r>
          </a:p>
          <a:p>
            <a:r>
              <a:rPr lang="en-AU" dirty="0" smtClean="0"/>
              <a:t> </a:t>
            </a:r>
            <a:endParaRPr lang="en-AU" dirty="0"/>
          </a:p>
        </p:txBody>
      </p:sp>
      <p:sp>
        <p:nvSpPr>
          <p:cNvPr id="4" name="Slide Number Placeholder 3"/>
          <p:cNvSpPr>
            <a:spLocks noGrp="1"/>
          </p:cNvSpPr>
          <p:nvPr>
            <p:ph type="sldNum" sz="quarter" idx="10"/>
          </p:nvPr>
        </p:nvSpPr>
        <p:spPr/>
        <p:txBody>
          <a:bodyPr/>
          <a:lstStyle/>
          <a:p>
            <a:fld id="{07D51D0B-3D09-4D82-A8D7-E14C74B77318}" type="slidenum">
              <a:rPr lang="en-AU" smtClean="0"/>
              <a:t>9</a:t>
            </a:fld>
            <a:endParaRPr lang="en-AU"/>
          </a:p>
        </p:txBody>
      </p:sp>
    </p:spTree>
    <p:extLst>
      <p:ext uri="{BB962C8B-B14F-4D97-AF65-F5344CB8AC3E}">
        <p14:creationId xmlns:p14="http://schemas.microsoft.com/office/powerpoint/2010/main" val="2161663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B7BA0BE-457C-4FD7-94DF-135E124DBF6B}" type="datetimeFigureOut">
              <a:rPr lang="en-AU" smtClean="0"/>
              <a:t>1/07/2016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315629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B7BA0BE-457C-4FD7-94DF-135E124DBF6B}" type="datetimeFigureOut">
              <a:rPr lang="en-AU" smtClean="0"/>
              <a:t>1/07/2016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413387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B7BA0BE-457C-4FD7-94DF-135E124DBF6B}" type="datetimeFigureOut">
              <a:rPr lang="en-AU" smtClean="0"/>
              <a:t>1/07/2016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20367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B7BA0BE-457C-4FD7-94DF-135E124DBF6B}" type="datetimeFigureOut">
              <a:rPr lang="en-AU" smtClean="0"/>
              <a:t>1/07/2016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361571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7BA0BE-457C-4FD7-94DF-135E124DBF6B}" type="datetimeFigureOut">
              <a:rPr lang="en-AU" smtClean="0"/>
              <a:t>1/07/2016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251327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B7BA0BE-457C-4FD7-94DF-135E124DBF6B}" type="datetimeFigureOut">
              <a:rPr lang="en-AU" smtClean="0"/>
              <a:t>1/07/2016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50002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B7BA0BE-457C-4FD7-94DF-135E124DBF6B}" type="datetimeFigureOut">
              <a:rPr lang="en-AU" smtClean="0"/>
              <a:t>1/07/2016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98899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B7BA0BE-457C-4FD7-94DF-135E124DBF6B}" type="datetimeFigureOut">
              <a:rPr lang="en-AU" smtClean="0"/>
              <a:t>1/07/2016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2855439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BA0BE-457C-4FD7-94DF-135E124DBF6B}" type="datetimeFigureOut">
              <a:rPr lang="en-AU" smtClean="0"/>
              <a:t>1/07/2016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371393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BA0BE-457C-4FD7-94DF-135E124DBF6B}" type="datetimeFigureOut">
              <a:rPr lang="en-AU" smtClean="0"/>
              <a:t>1/07/2016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1921713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BA0BE-457C-4FD7-94DF-135E124DBF6B}" type="datetimeFigureOut">
              <a:rPr lang="en-AU" smtClean="0"/>
              <a:t>1/07/2016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B0F9F6B-8BCB-4155-9398-C8B71D9B3B16}" type="slidenum">
              <a:rPr lang="en-AU" smtClean="0"/>
              <a:t>‹#›</a:t>
            </a:fld>
            <a:endParaRPr lang="en-AU"/>
          </a:p>
        </p:txBody>
      </p:sp>
    </p:spTree>
    <p:extLst>
      <p:ext uri="{BB962C8B-B14F-4D97-AF65-F5344CB8AC3E}">
        <p14:creationId xmlns:p14="http://schemas.microsoft.com/office/powerpoint/2010/main" val="1212217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BA0BE-457C-4FD7-94DF-135E124DBF6B}" type="datetimeFigureOut">
              <a:rPr lang="en-AU" smtClean="0"/>
              <a:t>1/07/2016</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F9F6B-8BCB-4155-9398-C8B71D9B3B16}" type="slidenum">
              <a:rPr lang="en-AU" smtClean="0"/>
              <a:t>‹#›</a:t>
            </a:fld>
            <a:endParaRPr lang="en-AU"/>
          </a:p>
        </p:txBody>
      </p:sp>
    </p:spTree>
    <p:extLst>
      <p:ext uri="{BB962C8B-B14F-4D97-AF65-F5344CB8AC3E}">
        <p14:creationId xmlns:p14="http://schemas.microsoft.com/office/powerpoint/2010/main" val="278666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2445" y="-125983"/>
            <a:ext cx="5819554" cy="3879703"/>
          </a:xfrm>
          <a:prstGeom prst="rect">
            <a:avLst/>
          </a:prstGeom>
        </p:spPr>
      </p:pic>
      <p:sp>
        <p:nvSpPr>
          <p:cNvPr id="2" name="Title 1"/>
          <p:cNvSpPr>
            <a:spLocks noGrp="1"/>
          </p:cNvSpPr>
          <p:nvPr>
            <p:ph type="ctrTitle"/>
          </p:nvPr>
        </p:nvSpPr>
        <p:spPr>
          <a:xfrm>
            <a:off x="191386" y="3914629"/>
            <a:ext cx="9144000" cy="951061"/>
          </a:xfrm>
        </p:spPr>
        <p:txBody>
          <a:bodyPr/>
          <a:lstStyle/>
          <a:p>
            <a:pPr algn="l"/>
            <a:r>
              <a:rPr lang="en-AU" dirty="0" smtClean="0"/>
              <a:t>Christian Studies</a:t>
            </a:r>
            <a:endParaRPr lang="en-AU" dirty="0"/>
          </a:p>
        </p:txBody>
      </p:sp>
      <p:sp>
        <p:nvSpPr>
          <p:cNvPr id="3" name="Subtitle 2"/>
          <p:cNvSpPr>
            <a:spLocks noGrp="1"/>
          </p:cNvSpPr>
          <p:nvPr>
            <p:ph type="subTitle" idx="1"/>
          </p:nvPr>
        </p:nvSpPr>
        <p:spPr>
          <a:xfrm>
            <a:off x="322078" y="4865690"/>
            <a:ext cx="9144000" cy="1655762"/>
          </a:xfrm>
        </p:spPr>
        <p:txBody>
          <a:bodyPr>
            <a:normAutofit lnSpcReduction="10000"/>
          </a:bodyPr>
          <a:lstStyle/>
          <a:p>
            <a:pPr algn="l"/>
            <a:r>
              <a:rPr lang="en-AU" dirty="0" smtClean="0"/>
              <a:t>Critical thinking, freedom and engagement</a:t>
            </a:r>
          </a:p>
          <a:p>
            <a:pPr algn="l"/>
            <a:endParaRPr lang="en-AU" dirty="0"/>
          </a:p>
          <a:p>
            <a:pPr algn="l"/>
            <a:r>
              <a:rPr lang="en-AU" dirty="0" smtClean="0"/>
              <a:t>Dominique Jacqueline</a:t>
            </a:r>
          </a:p>
          <a:p>
            <a:pPr algn="l"/>
            <a:r>
              <a:rPr lang="en-AU" dirty="0" smtClean="0"/>
              <a:t>Anne Dohnt</a:t>
            </a:r>
            <a:endParaRPr lang="en-AU"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2446" y="2981427"/>
            <a:ext cx="5819553" cy="3876573"/>
          </a:xfrm>
          <a:prstGeom prst="rect">
            <a:avLst/>
          </a:prstGeom>
        </p:spPr>
      </p:pic>
    </p:spTree>
    <p:extLst>
      <p:ext uri="{BB962C8B-B14F-4D97-AF65-F5344CB8AC3E}">
        <p14:creationId xmlns:p14="http://schemas.microsoft.com/office/powerpoint/2010/main" val="3556894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86" y="84205"/>
            <a:ext cx="5994114" cy="6897842"/>
          </a:xfrm>
          <a:prstGeom prst="rect">
            <a:avLst/>
          </a:prstGeom>
        </p:spPr>
      </p:pic>
      <p:sp>
        <p:nvSpPr>
          <p:cNvPr id="5" name="Oval Callout 4"/>
          <p:cNvSpPr/>
          <p:nvPr/>
        </p:nvSpPr>
        <p:spPr>
          <a:xfrm>
            <a:off x="6464594" y="365125"/>
            <a:ext cx="5380075" cy="2930968"/>
          </a:xfrm>
          <a:prstGeom prst="wedgeEllipseCallout">
            <a:avLst>
              <a:gd name="adj1" fmla="val -105771"/>
              <a:gd name="adj2" fmla="val 317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smtClean="0"/>
              <a:t>‘Christian </a:t>
            </a:r>
            <a:r>
              <a:rPr lang="en-AU" sz="2400" i="1" dirty="0"/>
              <a:t>Studies requires the most highly qualified teachers as they need to be able to cope with challenging theological questions</a:t>
            </a:r>
            <a:r>
              <a:rPr lang="en-AU" sz="2400" i="1" dirty="0" smtClean="0"/>
              <a:t>.’ </a:t>
            </a:r>
          </a:p>
          <a:p>
            <a:pPr algn="ctr"/>
            <a:r>
              <a:rPr lang="en-AU" sz="2400" i="1" dirty="0" smtClean="0"/>
              <a:t>[</a:t>
            </a:r>
            <a:r>
              <a:rPr lang="en-AU" i="1" dirty="0" smtClean="0"/>
              <a:t>principal comment]</a:t>
            </a:r>
            <a:endParaRPr lang="en-AU" dirty="0"/>
          </a:p>
        </p:txBody>
      </p:sp>
    </p:spTree>
    <p:extLst>
      <p:ext uri="{BB962C8B-B14F-4D97-AF65-F5344CB8AC3E}">
        <p14:creationId xmlns:p14="http://schemas.microsoft.com/office/powerpoint/2010/main" val="1728286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Christian Studies</a:t>
            </a:r>
            <a:endParaRPr lang="en-AU" dirty="0"/>
          </a:p>
        </p:txBody>
      </p:sp>
      <p:sp>
        <p:nvSpPr>
          <p:cNvPr id="3" name="Content Placeholder 2"/>
          <p:cNvSpPr>
            <a:spLocks noGrp="1"/>
          </p:cNvSpPr>
          <p:nvPr>
            <p:ph idx="1"/>
          </p:nvPr>
        </p:nvSpPr>
        <p:spPr/>
        <p:txBody>
          <a:bodyPr/>
          <a:lstStyle/>
          <a:p>
            <a:pPr marL="0" indent="0">
              <a:buNone/>
            </a:pPr>
            <a:r>
              <a:rPr lang="en-AU" dirty="0" smtClean="0"/>
              <a:t>Reflect on the issues and ideas generated.</a:t>
            </a:r>
          </a:p>
          <a:p>
            <a:pPr marL="0" indent="0">
              <a:buNone/>
            </a:pPr>
            <a:r>
              <a:rPr lang="en-AU" dirty="0" smtClean="0"/>
              <a:t>What are your top three priorities for Christian Studies at your school?</a:t>
            </a:r>
          </a:p>
          <a:p>
            <a:pPr marL="0" indent="0">
              <a:buNone/>
            </a:pPr>
            <a:r>
              <a:rPr lang="en-AU" dirty="0" smtClean="0"/>
              <a:t>Share with colleagues and develop an action plan for the ongoing improvement of Christian Studies at your school. </a:t>
            </a:r>
            <a:endParaRPr lang="en-AU" dirty="0"/>
          </a:p>
        </p:txBody>
      </p:sp>
    </p:spTree>
    <p:extLst>
      <p:ext uri="{BB962C8B-B14F-4D97-AF65-F5344CB8AC3E}">
        <p14:creationId xmlns:p14="http://schemas.microsoft.com/office/powerpoint/2010/main" val="338410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328736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257" y="223653"/>
            <a:ext cx="10515600" cy="4351338"/>
          </a:xfrm>
        </p:spPr>
        <p:txBody>
          <a:bodyPr/>
          <a:lstStyle/>
          <a:p>
            <a:pPr marL="0" indent="0">
              <a:buNone/>
            </a:pPr>
            <a:r>
              <a:rPr lang="en-AU" dirty="0"/>
              <a:t>c</a:t>
            </a:r>
            <a:r>
              <a:rPr lang="en-AU" dirty="0" smtClean="0"/>
              <a:t>ontext 		purpose 		pedagogy 		curriculum</a:t>
            </a:r>
            <a:endParaRPr lang="en-AU" dirty="0"/>
          </a:p>
        </p:txBody>
      </p:sp>
      <p:sp>
        <p:nvSpPr>
          <p:cNvPr id="4" name="Content Placeholder 2"/>
          <p:cNvSpPr txBox="1">
            <a:spLocks/>
          </p:cNvSpPr>
          <p:nvPr/>
        </p:nvSpPr>
        <p:spPr>
          <a:xfrm>
            <a:off x="6278527" y="1271268"/>
            <a:ext cx="5615762" cy="502245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smtClean="0"/>
              <a:t>How does Christian Studies (CS) provide for student voice and choice?</a:t>
            </a:r>
          </a:p>
          <a:p>
            <a:r>
              <a:rPr lang="en-AU" dirty="0" smtClean="0"/>
              <a:t>How does CS develop an openness to issues of faith and belief?</a:t>
            </a:r>
          </a:p>
          <a:p>
            <a:r>
              <a:rPr lang="en-AU" dirty="0" smtClean="0"/>
              <a:t>What is our impact in CS?</a:t>
            </a:r>
          </a:p>
          <a:p>
            <a:r>
              <a:rPr lang="en-AU" dirty="0" smtClean="0"/>
              <a:t>What does it mean to be a ‘good’ learner in CS?/What is the success criteria for CS?</a:t>
            </a:r>
          </a:p>
          <a:p>
            <a:r>
              <a:rPr lang="en-AU" dirty="0" smtClean="0"/>
              <a:t>How does CS support students to critique culture? – an apologetics of culture</a:t>
            </a:r>
            <a:br>
              <a:rPr lang="en-AU" dirty="0" smtClean="0"/>
            </a:br>
            <a:endParaRPr lang="en-AU" dirty="0" smtClean="0"/>
          </a:p>
          <a:p>
            <a:endParaRPr lang="en-AU" dirty="0" smtClean="0"/>
          </a:p>
          <a:p>
            <a:endParaRPr lang="en-AU" dirty="0"/>
          </a:p>
        </p:txBody>
      </p:sp>
      <p:sp>
        <p:nvSpPr>
          <p:cNvPr id="2" name="7-Point Star 1"/>
          <p:cNvSpPr/>
          <p:nvPr/>
        </p:nvSpPr>
        <p:spPr>
          <a:xfrm>
            <a:off x="528034" y="985530"/>
            <a:ext cx="5326961" cy="484465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400" dirty="0" smtClean="0"/>
          </a:p>
          <a:p>
            <a:pPr algn="ctr"/>
            <a:r>
              <a:rPr lang="en-AU" sz="2400" dirty="0" smtClean="0"/>
              <a:t>What  </a:t>
            </a:r>
            <a:r>
              <a:rPr lang="en-AU" sz="2400" dirty="0"/>
              <a:t>knowledge, capabilities, dispositions are needed </a:t>
            </a:r>
            <a:r>
              <a:rPr lang="en-AU" sz="2400" dirty="0" smtClean="0"/>
              <a:t>to engage students in the spiritual and to nurture the spiritual lives of students? </a:t>
            </a:r>
            <a:endParaRPr lang="en-AU" sz="2400" dirty="0"/>
          </a:p>
        </p:txBody>
      </p:sp>
    </p:spTree>
    <p:extLst>
      <p:ext uri="{BB962C8B-B14F-4D97-AF65-F5344CB8AC3E}">
        <p14:creationId xmlns:p14="http://schemas.microsoft.com/office/powerpoint/2010/main" val="2686774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920875"/>
          </a:xfrm>
        </p:spPr>
        <p:txBody>
          <a:bodyPr>
            <a:normAutofit/>
          </a:bodyPr>
          <a:lstStyle/>
          <a:p>
            <a:r>
              <a:rPr lang="en-AU" b="1" dirty="0" smtClean="0"/>
              <a:t>Context </a:t>
            </a:r>
            <a:br>
              <a:rPr lang="en-AU" b="1" dirty="0" smtClean="0"/>
            </a:br>
            <a:r>
              <a:rPr lang="en-AU" sz="3200" dirty="0" smtClean="0"/>
              <a:t>&gt; for teachers</a:t>
            </a:r>
            <a:br>
              <a:rPr lang="en-AU" sz="3200" dirty="0" smtClean="0"/>
            </a:br>
            <a:r>
              <a:rPr lang="en-AU" sz="3200" dirty="0" smtClean="0"/>
              <a:t>&gt; for students</a:t>
            </a:r>
            <a:endParaRPr lang="en-AU" sz="3200" dirty="0"/>
          </a:p>
        </p:txBody>
      </p:sp>
      <p:sp>
        <p:nvSpPr>
          <p:cNvPr id="5" name="Cloud Callout 4"/>
          <p:cNvSpPr/>
          <p:nvPr/>
        </p:nvSpPr>
        <p:spPr>
          <a:xfrm>
            <a:off x="5762847" y="1137684"/>
            <a:ext cx="5773479" cy="4618074"/>
          </a:xfrm>
          <a:prstGeom prst="cloudCallout">
            <a:avLst>
              <a:gd name="adj1" fmla="val -37750"/>
              <a:gd name="adj2" fmla="val 697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smtClean="0"/>
              <a:t>‘It’s not her fault that she can’t deal with the questions that we have. She just doesn’t have the</a:t>
            </a:r>
            <a:r>
              <a:rPr lang="en-AU" sz="2400" dirty="0" smtClean="0"/>
              <a:t> </a:t>
            </a:r>
            <a:r>
              <a:rPr lang="en-AU" sz="2400" i="1" dirty="0" smtClean="0"/>
              <a:t>knowledge or experience to explore these questions with us.’ </a:t>
            </a:r>
          </a:p>
          <a:p>
            <a:pPr algn="ctr"/>
            <a:r>
              <a:rPr lang="en-AU" i="1" dirty="0" smtClean="0"/>
              <a:t>[student comment]</a:t>
            </a:r>
            <a:endParaRPr lang="en-AU" dirty="0" smtClean="0"/>
          </a:p>
          <a:p>
            <a:pPr algn="ctr"/>
            <a:endParaRPr lang="en-AU" sz="2400" dirty="0"/>
          </a:p>
        </p:txBody>
      </p:sp>
      <p:sp>
        <p:nvSpPr>
          <p:cNvPr id="3" name="Oval Callout 2"/>
          <p:cNvSpPr/>
          <p:nvPr/>
        </p:nvSpPr>
        <p:spPr>
          <a:xfrm>
            <a:off x="283535" y="2849527"/>
            <a:ext cx="4150242" cy="3317358"/>
          </a:xfrm>
          <a:prstGeom prst="wedgeEllipseCallout">
            <a:avLst>
              <a:gd name="adj1" fmla="val 98582"/>
              <a:gd name="adj2" fmla="val 552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a:t>Apathy is the greatest challenge. This is mandated when they get a lot more choice in other subjects</a:t>
            </a:r>
            <a:r>
              <a:rPr lang="en-AU" sz="2400" i="1" dirty="0" smtClean="0"/>
              <a:t>.</a:t>
            </a:r>
          </a:p>
          <a:p>
            <a:pPr algn="ctr"/>
            <a:r>
              <a:rPr lang="en-AU" i="1" dirty="0" smtClean="0"/>
              <a:t>[teacher comment]</a:t>
            </a:r>
            <a:endParaRPr lang="en-AU" dirty="0"/>
          </a:p>
        </p:txBody>
      </p:sp>
    </p:spTree>
    <p:extLst>
      <p:ext uri="{BB962C8B-B14F-4D97-AF65-F5344CB8AC3E}">
        <p14:creationId xmlns:p14="http://schemas.microsoft.com/office/powerpoint/2010/main" val="294309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purpose</a:t>
            </a:r>
            <a:endParaRPr lang="en-AU" dirty="0"/>
          </a:p>
        </p:txBody>
      </p:sp>
      <p:sp>
        <p:nvSpPr>
          <p:cNvPr id="5" name="Cloud Callout 4"/>
          <p:cNvSpPr/>
          <p:nvPr/>
        </p:nvSpPr>
        <p:spPr>
          <a:xfrm>
            <a:off x="5500576" y="2238156"/>
            <a:ext cx="6429152" cy="4444408"/>
          </a:xfrm>
          <a:prstGeom prst="cloudCallout">
            <a:avLst>
              <a:gd name="adj1" fmla="val 54239"/>
              <a:gd name="adj2" fmla="val 503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AU" sz="2400" dirty="0" smtClean="0"/>
              <a:t>‘ </a:t>
            </a:r>
            <a:r>
              <a:rPr lang="en-AU" sz="2400" dirty="0"/>
              <a:t>It does not force Christian views upon anyone; at my school Christian Studies is about learning different religious viewpoints; promoting respect for all </a:t>
            </a:r>
            <a:r>
              <a:rPr lang="en-AU" sz="2400" dirty="0" smtClean="0"/>
              <a:t>cultures.’</a:t>
            </a:r>
            <a:endParaRPr lang="en-AU" sz="2400" dirty="0"/>
          </a:p>
          <a:p>
            <a:pPr algn="ctr"/>
            <a:r>
              <a:rPr lang="en-AU" i="1" dirty="0" smtClean="0"/>
              <a:t>[student comment]</a:t>
            </a:r>
            <a:endParaRPr lang="en-AU" dirty="0"/>
          </a:p>
        </p:txBody>
      </p:sp>
      <p:sp>
        <p:nvSpPr>
          <p:cNvPr id="3" name="Oval Callout 2"/>
          <p:cNvSpPr/>
          <p:nvPr/>
        </p:nvSpPr>
        <p:spPr>
          <a:xfrm>
            <a:off x="230373" y="1690688"/>
            <a:ext cx="5567916" cy="4199861"/>
          </a:xfrm>
          <a:prstGeom prst="wedgeEllipseCallout">
            <a:avLst>
              <a:gd name="adj1" fmla="val -48331"/>
              <a:gd name="adj2" fmla="val 660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a:t>Christian Studies is a discipline of study. To create meaning you need a framework and Christian Studies helps students make meaning. …. It is part of our curriculum in terms of the development of the capacities of students</a:t>
            </a:r>
            <a:r>
              <a:rPr lang="en-AU" sz="2400" i="1" dirty="0" smtClean="0"/>
              <a:t>. </a:t>
            </a:r>
            <a:r>
              <a:rPr lang="en-AU" i="1" dirty="0"/>
              <a:t>[principal’s comment]</a:t>
            </a:r>
            <a:endParaRPr lang="en-AU" dirty="0"/>
          </a:p>
        </p:txBody>
      </p:sp>
      <p:sp>
        <p:nvSpPr>
          <p:cNvPr id="4" name="Oval Callout 3"/>
          <p:cNvSpPr/>
          <p:nvPr/>
        </p:nvSpPr>
        <p:spPr>
          <a:xfrm>
            <a:off x="4589720" y="102784"/>
            <a:ext cx="2789275" cy="2257645"/>
          </a:xfrm>
          <a:prstGeom prst="wedgeEllipseCallout">
            <a:avLst>
              <a:gd name="adj1" fmla="val -95591"/>
              <a:gd name="adj2" fmla="val -501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smtClean="0"/>
              <a:t>What are our learning intentions?</a:t>
            </a:r>
            <a:endParaRPr lang="en-AU" sz="2400" dirty="0"/>
          </a:p>
        </p:txBody>
      </p:sp>
    </p:spTree>
    <p:extLst>
      <p:ext uri="{BB962C8B-B14F-4D97-AF65-F5344CB8AC3E}">
        <p14:creationId xmlns:p14="http://schemas.microsoft.com/office/powerpoint/2010/main" val="1509944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102" y="372508"/>
            <a:ext cx="11736572" cy="4351338"/>
          </a:xfrm>
        </p:spPr>
        <p:txBody>
          <a:bodyPr/>
          <a:lstStyle/>
          <a:p>
            <a:pPr marL="0" indent="0">
              <a:buNone/>
            </a:pPr>
            <a:r>
              <a:rPr lang="en-AU" dirty="0"/>
              <a:t>Students are mentored to: </a:t>
            </a:r>
          </a:p>
          <a:p>
            <a:r>
              <a:rPr lang="en-AU" dirty="0"/>
              <a:t>become articulate, empathic and discerning members of their communities </a:t>
            </a:r>
          </a:p>
          <a:p>
            <a:r>
              <a:rPr lang="en-AU" dirty="0"/>
              <a:t>listen to and identify the issues underlying discussion </a:t>
            </a:r>
          </a:p>
          <a:p>
            <a:r>
              <a:rPr lang="en-AU" dirty="0"/>
              <a:t>enter into open, respectful dialogue with people whose religious, philosophical, ethical views are different </a:t>
            </a:r>
          </a:p>
          <a:p>
            <a:r>
              <a:rPr lang="en-AU" dirty="0"/>
              <a:t>present an informed, well-defended personal position </a:t>
            </a:r>
            <a:endParaRPr lang="en-AU" dirty="0" smtClean="0"/>
          </a:p>
          <a:p>
            <a:endParaRPr lang="en-AU" dirty="0"/>
          </a:p>
          <a:p>
            <a:pPr marL="0" indent="0">
              <a:buNone/>
            </a:pPr>
            <a:r>
              <a:rPr lang="en-AU" dirty="0" smtClean="0"/>
              <a:t>CSCF Rationale p6</a:t>
            </a:r>
            <a:endParaRPr lang="en-AU" dirty="0"/>
          </a:p>
          <a:p>
            <a:pPr marL="0" indent="0">
              <a:buNone/>
            </a:pPr>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5060" y="3268448"/>
            <a:ext cx="4486940" cy="3589552"/>
          </a:xfrm>
          <a:prstGeom prst="rect">
            <a:avLst/>
          </a:prstGeom>
        </p:spPr>
      </p:pic>
    </p:spTree>
    <p:extLst>
      <p:ext uri="{BB962C8B-B14F-4D97-AF65-F5344CB8AC3E}">
        <p14:creationId xmlns:p14="http://schemas.microsoft.com/office/powerpoint/2010/main" val="2015620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t>
            </a:r>
            <a:r>
              <a:rPr lang="en-AU" dirty="0" smtClean="0"/>
              <a:t>edagogy</a:t>
            </a:r>
            <a:endParaRPr lang="en-AU" dirty="0"/>
          </a:p>
        </p:txBody>
      </p:sp>
      <p:sp>
        <p:nvSpPr>
          <p:cNvPr id="4" name="Cloud Callout 3"/>
          <p:cNvSpPr/>
          <p:nvPr/>
        </p:nvSpPr>
        <p:spPr>
          <a:xfrm>
            <a:off x="489099" y="1750977"/>
            <a:ext cx="5734492" cy="328885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AU" sz="2400" dirty="0" smtClean="0"/>
              <a:t>‘to </a:t>
            </a:r>
            <a:r>
              <a:rPr lang="en-AU" sz="2400" dirty="0"/>
              <a:t>learn the religion interactively with a teacher and peers – not always reading from a textbook or watching a </a:t>
            </a:r>
            <a:r>
              <a:rPr lang="en-AU" sz="2400" dirty="0" smtClean="0"/>
              <a:t>video’</a:t>
            </a:r>
          </a:p>
          <a:p>
            <a:pPr lvl="0"/>
            <a:r>
              <a:rPr lang="en-AU" dirty="0" smtClean="0"/>
              <a:t>[student comment]</a:t>
            </a:r>
            <a:endParaRPr lang="en-AU" dirty="0"/>
          </a:p>
        </p:txBody>
      </p:sp>
      <p:sp>
        <p:nvSpPr>
          <p:cNvPr id="6" name="Oval Callout 5"/>
          <p:cNvSpPr/>
          <p:nvPr/>
        </p:nvSpPr>
        <p:spPr>
          <a:xfrm>
            <a:off x="6576365" y="1027906"/>
            <a:ext cx="4689043" cy="23248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400" dirty="0" smtClean="0"/>
          </a:p>
          <a:p>
            <a:pPr algn="ctr"/>
            <a:r>
              <a:rPr lang="en-AU" sz="2400" dirty="0" smtClean="0"/>
              <a:t>‘being able to research your own interest in theology’</a:t>
            </a:r>
          </a:p>
          <a:p>
            <a:pPr lvl="0" algn="ctr"/>
            <a:r>
              <a:rPr lang="en-AU" dirty="0"/>
              <a:t>[student comment]</a:t>
            </a:r>
          </a:p>
          <a:p>
            <a:pPr algn="ctr"/>
            <a:endParaRPr lang="en-AU" sz="2400" dirty="0" smtClean="0"/>
          </a:p>
          <a:p>
            <a:pPr algn="ctr"/>
            <a:endParaRPr lang="en-AU" sz="2400" dirty="0"/>
          </a:p>
        </p:txBody>
      </p:sp>
      <p:sp>
        <p:nvSpPr>
          <p:cNvPr id="5" name="Cloud Callout 4"/>
          <p:cNvSpPr/>
          <p:nvPr/>
        </p:nvSpPr>
        <p:spPr>
          <a:xfrm>
            <a:off x="4593265" y="4335011"/>
            <a:ext cx="5068186" cy="2140688"/>
          </a:xfrm>
          <a:prstGeom prst="cloudCallout">
            <a:avLst>
              <a:gd name="adj1" fmla="val 67139"/>
              <a:gd name="adj2" fmla="val 744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smtClean="0"/>
              <a:t>‘I </a:t>
            </a:r>
            <a:r>
              <a:rPr lang="en-AU" sz="2400" i="1" dirty="0"/>
              <a:t>love it when it makes my brain </a:t>
            </a:r>
            <a:r>
              <a:rPr lang="en-AU" sz="2400" i="1" dirty="0" smtClean="0"/>
              <a:t>hurt’</a:t>
            </a:r>
          </a:p>
          <a:p>
            <a:pPr lvl="0" algn="ctr"/>
            <a:r>
              <a:rPr lang="en-AU" dirty="0"/>
              <a:t>[student comment]</a:t>
            </a:r>
          </a:p>
          <a:p>
            <a:pPr algn="ctr"/>
            <a:endParaRPr lang="en-AU" sz="2400" dirty="0"/>
          </a:p>
        </p:txBody>
      </p:sp>
    </p:spTree>
    <p:extLst>
      <p:ext uri="{BB962C8B-B14F-4D97-AF65-F5344CB8AC3E}">
        <p14:creationId xmlns:p14="http://schemas.microsoft.com/office/powerpoint/2010/main" val="1243878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pedagogy</a:t>
            </a:r>
            <a:endParaRPr lang="en-AU" dirty="0"/>
          </a:p>
        </p:txBody>
      </p:sp>
      <p:sp>
        <p:nvSpPr>
          <p:cNvPr id="4" name="Cloud Callout 3"/>
          <p:cNvSpPr/>
          <p:nvPr/>
        </p:nvSpPr>
        <p:spPr>
          <a:xfrm>
            <a:off x="6305106" y="1435396"/>
            <a:ext cx="5709684" cy="40616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i="1" dirty="0" smtClean="0"/>
              <a:t>It’s not her fault that she can’t deal with the questions that we have. She just doesn’t have the</a:t>
            </a:r>
            <a:r>
              <a:rPr lang="en-AU" sz="2400" dirty="0" smtClean="0"/>
              <a:t> </a:t>
            </a:r>
            <a:r>
              <a:rPr lang="en-AU" sz="2400" i="1" dirty="0" smtClean="0"/>
              <a:t>knowledge or experience to explore these questions with us.’ </a:t>
            </a:r>
            <a:r>
              <a:rPr lang="en-AU" i="1" dirty="0" smtClean="0"/>
              <a:t>[student comment]</a:t>
            </a:r>
            <a:endParaRPr lang="en-AU" dirty="0" smtClean="0"/>
          </a:p>
          <a:p>
            <a:pPr algn="ctr"/>
            <a:endParaRPr lang="en-AU" sz="2400" dirty="0"/>
          </a:p>
        </p:txBody>
      </p:sp>
      <p:sp>
        <p:nvSpPr>
          <p:cNvPr id="5" name="Oval Callout 4"/>
          <p:cNvSpPr/>
          <p:nvPr/>
        </p:nvSpPr>
        <p:spPr>
          <a:xfrm>
            <a:off x="595423" y="2140801"/>
            <a:ext cx="4713767" cy="2353228"/>
          </a:xfrm>
          <a:prstGeom prst="wedgeEllipse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AU" sz="2400" dirty="0" smtClean="0"/>
              <a:t>Are you a life long learner?</a:t>
            </a:r>
          </a:p>
          <a:p>
            <a:pPr algn="ctr"/>
            <a:r>
              <a:rPr lang="en-AU" sz="2400" dirty="0" smtClean="0"/>
              <a:t>How do you inquire into issues of faith and belief?</a:t>
            </a:r>
            <a:endParaRPr lang="en-AU" sz="2400" dirty="0"/>
          </a:p>
        </p:txBody>
      </p:sp>
    </p:spTree>
    <p:extLst>
      <p:ext uri="{BB962C8B-B14F-4D97-AF65-F5344CB8AC3E}">
        <p14:creationId xmlns:p14="http://schemas.microsoft.com/office/powerpoint/2010/main" val="707069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423" y="301330"/>
            <a:ext cx="10515600" cy="1325563"/>
          </a:xfrm>
        </p:spPr>
        <p:txBody>
          <a:bodyPr/>
          <a:lstStyle/>
          <a:p>
            <a:r>
              <a:rPr lang="en-AU" dirty="0" smtClean="0"/>
              <a:t>curriculum</a:t>
            </a:r>
            <a:endParaRPr lang="en-AU" dirty="0"/>
          </a:p>
        </p:txBody>
      </p:sp>
      <p:sp>
        <p:nvSpPr>
          <p:cNvPr id="4" name="Oval Callout 3"/>
          <p:cNvSpPr/>
          <p:nvPr/>
        </p:nvSpPr>
        <p:spPr>
          <a:xfrm>
            <a:off x="838200" y="1838269"/>
            <a:ext cx="3957084" cy="369066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i="1" dirty="0" smtClean="0"/>
              <a:t>‘We </a:t>
            </a:r>
            <a:r>
              <a:rPr lang="en-AU" sz="2400" i="1" dirty="0"/>
              <a:t>want stuff that is respectful of our intellect</a:t>
            </a:r>
            <a:r>
              <a:rPr lang="en-AU" sz="2400" i="1" dirty="0" smtClean="0"/>
              <a:t>.’</a:t>
            </a:r>
          </a:p>
          <a:p>
            <a:pPr lvl="0"/>
            <a:r>
              <a:rPr lang="en-AU" dirty="0"/>
              <a:t>[student comment]</a:t>
            </a:r>
          </a:p>
          <a:p>
            <a:endParaRPr lang="en-AU" sz="2400" dirty="0"/>
          </a:p>
        </p:txBody>
      </p:sp>
      <p:sp>
        <p:nvSpPr>
          <p:cNvPr id="3" name="Cloud Callout 2"/>
          <p:cNvSpPr/>
          <p:nvPr/>
        </p:nvSpPr>
        <p:spPr>
          <a:xfrm>
            <a:off x="6368902" y="824632"/>
            <a:ext cx="4873256" cy="3258270"/>
          </a:xfrm>
          <a:prstGeom prst="cloudCallout">
            <a:avLst>
              <a:gd name="adj1" fmla="val 55967"/>
              <a:gd name="adj2" fmla="val 866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smtClean="0"/>
              <a:t>How do you make decisions about scope and sequence, the deep understanding, about what to include and what to leave out?</a:t>
            </a:r>
            <a:endParaRPr lang="en-AU" sz="2400" dirty="0"/>
          </a:p>
        </p:txBody>
      </p:sp>
    </p:spTree>
    <p:extLst>
      <p:ext uri="{BB962C8B-B14F-4D97-AF65-F5344CB8AC3E}">
        <p14:creationId xmlns:p14="http://schemas.microsoft.com/office/powerpoint/2010/main" val="2326388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D14C7DD6C414F882A98DD5C6E4A67" ma:contentTypeVersion="1" ma:contentTypeDescription="Create a new document." ma:contentTypeScope="" ma:versionID="a120715d7555bc91a9b8a4ed37ad51eb">
  <xsd:schema xmlns:xsd="http://www.w3.org/2001/XMLSchema" xmlns:xs="http://www.w3.org/2001/XMLSchema" xmlns:p="http://schemas.microsoft.com/office/2006/metadata/properties" targetNamespace="http://schemas.microsoft.com/office/2006/metadata/properties" ma:root="true" ma:fieldsID="aba02e9f0a860e788b16fd952e479d1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4F31E0-DCF6-4F64-89FF-76B2357C9CC4}"/>
</file>

<file path=customXml/itemProps2.xml><?xml version="1.0" encoding="utf-8"?>
<ds:datastoreItem xmlns:ds="http://schemas.openxmlformats.org/officeDocument/2006/customXml" ds:itemID="{16BA4609-E23E-4D14-8103-731243ADC765}"/>
</file>

<file path=customXml/itemProps3.xml><?xml version="1.0" encoding="utf-8"?>
<ds:datastoreItem xmlns:ds="http://schemas.openxmlformats.org/officeDocument/2006/customXml" ds:itemID="{6A786026-434D-443B-A2A2-FA0378BFBCA5}"/>
</file>

<file path=docProps/app.xml><?xml version="1.0" encoding="utf-8"?>
<Properties xmlns="http://schemas.openxmlformats.org/officeDocument/2006/extended-properties" xmlns:vt="http://schemas.openxmlformats.org/officeDocument/2006/docPropsVTypes">
  <TotalTime>662</TotalTime>
  <Words>1283</Words>
  <Application>Microsoft Office PowerPoint</Application>
  <PresentationFormat>Widescreen</PresentationFormat>
  <Paragraphs>132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Christian Studies</vt:lpstr>
      <vt:lpstr>PowerPoint Presentation</vt:lpstr>
      <vt:lpstr>PowerPoint Presentation</vt:lpstr>
      <vt:lpstr>Context  &gt; for teachers &gt; for students</vt:lpstr>
      <vt:lpstr>purpose</vt:lpstr>
      <vt:lpstr>PowerPoint Presentation</vt:lpstr>
      <vt:lpstr>pedagogy</vt:lpstr>
      <vt:lpstr>pedagogy</vt:lpstr>
      <vt:lpstr>curriculum</vt:lpstr>
      <vt:lpstr>PowerPoint Presentation</vt:lpstr>
      <vt:lpstr>Christian Studies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Studies</dc:title>
  <dc:creator>Dohnt, Anne</dc:creator>
  <cp:lastModifiedBy>Dohnt, Anne</cp:lastModifiedBy>
  <cp:revision>41</cp:revision>
  <dcterms:created xsi:type="dcterms:W3CDTF">2015-08-27T02:34:38Z</dcterms:created>
  <dcterms:modified xsi:type="dcterms:W3CDTF">2016-07-01T00:14:19Z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0x0101007B2D14C7DD6C414F882A98DD5C6E4A67</vt:lpwstr>
  </property>
</Properties>
</file>